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19" r:id="rId4"/>
    <p:sldMasterId id="2147483732" r:id="rId5"/>
  </p:sldMasterIdLst>
  <p:notesMasterIdLst>
    <p:notesMasterId r:id="rId59"/>
  </p:notesMasterIdLst>
  <p:sldIdLst>
    <p:sldId id="256" r:id="rId6"/>
    <p:sldId id="261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345" r:id="rId55"/>
    <p:sldId id="346" r:id="rId56"/>
    <p:sldId id="347" r:id="rId57"/>
    <p:sldId id="318" r:id="rId5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70" d="100"/>
          <a:sy n="70" d="100"/>
        </p:scale>
        <p:origin x="660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52C6F-D59F-4A0B-9CAD-2085E00B6A29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EAFC6-03AD-4919-B408-4C7D996E30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84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  <p:sp>
        <p:nvSpPr>
          <p:cNvPr id="41988" name="Tijdelijke aanduiding voor koptekst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nl-NL" smtClean="0">
                <a:solidFill>
                  <a:srgbClr val="000000"/>
                </a:solidFill>
              </a:rPr>
              <a:t>Groenstructuurplan Kampen</a:t>
            </a:r>
          </a:p>
        </p:txBody>
      </p:sp>
      <p:sp>
        <p:nvSpPr>
          <p:cNvPr id="41989" name="Tijdelijke aanduiding voor voettekst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nl-NL" smtClean="0">
                <a:solidFill>
                  <a:srgbClr val="000000"/>
                </a:solidFill>
              </a:rPr>
              <a:t>16 Februari 2011</a:t>
            </a:r>
          </a:p>
        </p:txBody>
      </p:sp>
      <p:sp>
        <p:nvSpPr>
          <p:cNvPr id="41990" name="Tijdelijke aanduiding voor dianumm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336E68-A87B-43C2-91E4-4BB0CF5015C0}" type="slidenum">
              <a:rPr lang="nl-NL" smtClean="0">
                <a:solidFill>
                  <a:srgbClr val="000000"/>
                </a:solidFill>
              </a:rPr>
              <a:pPr/>
              <a:t>10</a:t>
            </a:fld>
            <a:endParaRPr 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29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  <p:sp>
        <p:nvSpPr>
          <p:cNvPr id="62468" name="Tijdelijke aanduiding voor koptekst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nl-NL" smtClean="0">
                <a:solidFill>
                  <a:srgbClr val="000000"/>
                </a:solidFill>
              </a:rPr>
              <a:t>Groenbeleidplan Aalten</a:t>
            </a:r>
          </a:p>
        </p:txBody>
      </p:sp>
      <p:sp>
        <p:nvSpPr>
          <p:cNvPr id="62469" name="Tijdelijke aanduiding voor voettekst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nl-NL" smtClean="0">
                <a:solidFill>
                  <a:srgbClr val="000000"/>
                </a:solidFill>
              </a:rPr>
              <a:t>4  oktober 2011</a:t>
            </a:r>
          </a:p>
        </p:txBody>
      </p:sp>
      <p:sp>
        <p:nvSpPr>
          <p:cNvPr id="62470" name="Tijdelijke aanduiding voor dianumm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35A4D6-67BC-435B-9C67-147BB4E65A78}" type="slidenum">
              <a:rPr lang="nl-NL" smtClean="0">
                <a:solidFill>
                  <a:srgbClr val="000000"/>
                </a:solidFill>
              </a:rPr>
              <a:pPr/>
              <a:t>41</a:t>
            </a:fld>
            <a:endParaRPr 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92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smtClean="0">
                <a:latin typeface="Times" panose="02020603050405020304" pitchFamily="18" charset="0"/>
              </a:rPr>
              <a:t>Ik vertel u graag iets over het project, maar hoor ook graag uw ervaringen. Zo kunnen we van elkaar leren</a:t>
            </a:r>
          </a:p>
        </p:txBody>
      </p:sp>
      <p:sp>
        <p:nvSpPr>
          <p:cNvPr id="16387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D693FF2-3FF3-440E-83D8-D630BB468FF6}" type="slidenum">
              <a:rPr lang="nl-NL" altLang="nl-NL" sz="1200">
                <a:solidFill>
                  <a:srgbClr val="000000"/>
                </a:solidFill>
              </a:rPr>
              <a:pPr/>
              <a:t>42</a:t>
            </a:fld>
            <a:endParaRPr lang="nl-NL" altLang="nl-NL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3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smtClean="0">
                <a:latin typeface="Times" panose="02020603050405020304" pitchFamily="18" charset="0"/>
              </a:rPr>
              <a:t>LCA 2005 en 2012 door IVAM en PRI</a:t>
            </a:r>
          </a:p>
          <a:p>
            <a:r>
              <a:rPr lang="nl-NL" altLang="nl-NL" smtClean="0">
                <a:latin typeface="Times" panose="02020603050405020304" pitchFamily="18" charset="0"/>
              </a:rPr>
              <a:t>Review door CML, Universiteit Leiden </a:t>
            </a:r>
          </a:p>
          <a:p>
            <a:r>
              <a:rPr lang="nl-NL" altLang="nl-NL" smtClean="0">
                <a:latin typeface="Times" panose="02020603050405020304" pitchFamily="18" charset="0"/>
              </a:rPr>
              <a:t>De impact van chemische onkruidbestrijding is daarentegen verantwoordelijk voor zeker 25% van de knelpunten in de</a:t>
            </a:r>
          </a:p>
          <a:p>
            <a:r>
              <a:rPr lang="nl-NL" altLang="nl-NL" smtClean="0">
                <a:latin typeface="Times" panose="02020603050405020304" pitchFamily="18" charset="0"/>
              </a:rPr>
              <a:t>drinkwaterbereiding uit oppervlaktewater.</a:t>
            </a:r>
          </a:p>
        </p:txBody>
      </p:sp>
      <p:sp>
        <p:nvSpPr>
          <p:cNvPr id="23555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9A09D38-77CB-4A1C-A135-579F7B04A636}" type="slidenum">
              <a:rPr lang="nl-NL" altLang="nl-NL" sz="1200">
                <a:solidFill>
                  <a:srgbClr val="000000"/>
                </a:solidFill>
              </a:rPr>
              <a:pPr/>
              <a:t>48</a:t>
            </a:fld>
            <a:endParaRPr lang="nl-NL" altLang="nl-NL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90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>
              <a:latin typeface="Times" panose="02020603050405020304" pitchFamily="18" charset="0"/>
            </a:endParaRPr>
          </a:p>
        </p:txBody>
      </p:sp>
      <p:sp>
        <p:nvSpPr>
          <p:cNvPr id="27651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F7E2E08-0D64-4811-86B4-EF27519063A8}" type="slidenum">
              <a:rPr lang="nl-NL" altLang="nl-NL" sz="1200">
                <a:solidFill>
                  <a:srgbClr val="000000"/>
                </a:solidFill>
              </a:rPr>
              <a:pPr/>
              <a:t>51</a:t>
            </a:fld>
            <a:endParaRPr lang="nl-NL" altLang="nl-NL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52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smtClean="0">
                <a:latin typeface="Times" panose="02020603050405020304" pitchFamily="18" charset="0"/>
              </a:rPr>
              <a:t>Behoefte aan? </a:t>
            </a:r>
          </a:p>
          <a:p>
            <a:r>
              <a:rPr lang="nl-NL" altLang="nl-NL" smtClean="0">
                <a:latin typeface="Times" panose="02020603050405020304" pitchFamily="18" charset="0"/>
              </a:rPr>
              <a:t>Gebruikt u website al?</a:t>
            </a:r>
          </a:p>
          <a:p>
            <a:r>
              <a:rPr lang="nl-NL" altLang="nl-NL" smtClean="0">
                <a:latin typeface="Times" panose="02020603050405020304" pitchFamily="18" charset="0"/>
              </a:rPr>
              <a:t>Loopt het chemievrije beheer bij jullie?</a:t>
            </a:r>
          </a:p>
          <a:p>
            <a:endParaRPr lang="nl-NL" altLang="nl-NL" smtClean="0">
              <a:latin typeface="Times" panose="02020603050405020304" pitchFamily="18" charset="0"/>
            </a:endParaRPr>
          </a:p>
        </p:txBody>
      </p:sp>
      <p:sp>
        <p:nvSpPr>
          <p:cNvPr id="29699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0DC3221-CC28-4376-BE5E-D0C275303D8D}" type="slidenum">
              <a:rPr lang="nl-NL" altLang="nl-NL" sz="1200">
                <a:solidFill>
                  <a:srgbClr val="000000"/>
                </a:solidFill>
              </a:rPr>
              <a:pPr/>
              <a:t>52</a:t>
            </a:fld>
            <a:endParaRPr lang="nl-NL" altLang="nl-NL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8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Eco Consult – Groen, Milieu &amp; Management BV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>
                <a:solidFill>
                  <a:srgbClr val="000000"/>
                </a:solidFill>
              </a:rPr>
              <a:pPr>
                <a:defRPr/>
              </a:pPr>
              <a:t>2/11/16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54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Eco Consult – Groen, Milieu &amp; Management BV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>
                <a:solidFill>
                  <a:srgbClr val="000000"/>
                </a:solidFill>
              </a:rPr>
              <a:pPr>
                <a:defRPr/>
              </a:pPr>
              <a:t>2/11/16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03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Eco Consult – Groen, Milieu &amp; Management BV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>
                <a:solidFill>
                  <a:srgbClr val="000000"/>
                </a:solidFill>
              </a:rPr>
              <a:pPr>
                <a:defRPr/>
              </a:pPr>
              <a:t>2/11/16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38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Eco Consult – Groen, Milieu &amp; Management BV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>
                <a:solidFill>
                  <a:srgbClr val="000000"/>
                </a:solidFill>
              </a:rPr>
              <a:pPr>
                <a:defRPr/>
              </a:pPr>
              <a:t>2/11/16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80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Eco Consult – Groen, Milieu &amp; Management BV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>
                <a:solidFill>
                  <a:srgbClr val="000000"/>
                </a:solidFill>
              </a:rPr>
              <a:pPr>
                <a:defRPr/>
              </a:pPr>
              <a:t>2/11/16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61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Eco Consult – Groen, Milieu &amp; Management BV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>
                <a:solidFill>
                  <a:srgbClr val="000000"/>
                </a:solidFill>
              </a:rPr>
              <a:pPr>
                <a:defRPr/>
              </a:pPr>
              <a:t>2/11/16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85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Eco Consult – Groen, Milieu &amp; Management BV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>
                <a:solidFill>
                  <a:srgbClr val="000000"/>
                </a:solidFill>
              </a:rPr>
              <a:pPr>
                <a:defRPr/>
              </a:pPr>
              <a:t>2/11/16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Eco Consult – Groen, Milieu &amp; Management BV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>
                <a:solidFill>
                  <a:srgbClr val="000000"/>
                </a:solidFill>
              </a:rPr>
              <a:pPr>
                <a:defRPr/>
              </a:pPr>
              <a:t>2/11/16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31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12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375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083303" y="0"/>
            <a:ext cx="61087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716185" y="2878138"/>
            <a:ext cx="4798483" cy="857250"/>
          </a:xfrm>
        </p:spPr>
        <p:txBody>
          <a:bodyPr/>
          <a:lstStyle>
            <a:lvl1pPr defTabSz="608013" eaLnBrk="0" hangingPunct="0"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716185" y="3778250"/>
            <a:ext cx="4798483" cy="1752600"/>
          </a:xfrm>
        </p:spPr>
        <p:txBody>
          <a:bodyPr/>
          <a:lstStyle>
            <a:lvl1pPr marL="0" indent="1588" defTabSz="608013" eaLnBrk="0" hangingPunct="0">
              <a:buFont typeface="Arial" charset="0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het opmaakprofiel van de modelondertitel te bewerken</a:t>
            </a: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716189" y="6515100"/>
            <a:ext cx="5242983" cy="209550"/>
          </a:xfrm>
        </p:spPr>
        <p:txBody>
          <a:bodyPr anchor="t"/>
          <a:lstStyle>
            <a:lvl1pPr algn="l">
              <a:defRPr/>
            </a:lvl1pPr>
          </a:lstStyle>
          <a:p>
            <a:fld id="{371C0177-2255-4D36-B8DD-0237089C547A}" type="datetime4">
              <a:rPr lang="nl-NL" smtClean="0"/>
              <a:pPr/>
              <a:t>2 november 2016</a:t>
            </a:fld>
            <a:endParaRPr lang="nl-NL" dirty="0" smtClean="0"/>
          </a:p>
          <a:p>
            <a:endParaRPr lang="nl-NL" dirty="0"/>
          </a:p>
        </p:txBody>
      </p:sp>
      <p:pic>
        <p:nvPicPr>
          <p:cNvPr id="10246" name="Picture 6" descr="Z:\KA\Carma\DocSys\Customers\VenW Rijksbreed\Models\Presentaties\background_pictures\logo wit\RO_VW_diap.png"/>
          <p:cNvPicPr>
            <a:picLocks noChangeAspect="1" noChangeArrowheads="1"/>
          </p:cNvPicPr>
          <p:nvPr/>
        </p:nvPicPr>
        <p:blipFill>
          <a:blip r:embed="rId2" cstate="print"/>
          <a:srcRect l="46451" r="12230" b="20656"/>
          <a:stretch>
            <a:fillRect/>
          </a:stretch>
        </p:blipFill>
        <p:spPr bwMode="auto">
          <a:xfrm>
            <a:off x="5683252" y="0"/>
            <a:ext cx="4690533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199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CDB467-7873-4513-AFB0-64C93AB0D52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E78A39A-4C99-4BCD-B018-36BE006FADB3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3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8562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D84257-ED32-48C1-8368-C36FAEBD5AE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6B6BDDF-2A89-4039-BE8A-509CE46CCAE6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3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4024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2303" y="2068513"/>
            <a:ext cx="5499100" cy="4138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24603" y="2068513"/>
            <a:ext cx="5499100" cy="4138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EFCD2F-3854-4509-94B1-251D221B176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31DF2BC-8A43-4914-9A84-B7BDC8E802FB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3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9810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8DFE5E-4DF5-4E22-BF27-B57155238CA5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66882B7-EDFC-4F48-8AF5-E70F44ED6812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5807973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0594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2C4F18-1084-43BB-8F0C-8DDEC76DCA47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DBC99A0-50CB-43C2-A15A-7A72FC1B949A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3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953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FF4269-9A2A-402C-95A8-1E64AE3A37F9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328D42C-744F-47AE-9729-62D2907478C0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3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6119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3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E2487A-4EC9-4160-846D-E5DD7CFD4F63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5E3D685-99AE-4B48-89D7-929B7FE72527}" type="datetime4">
              <a:rPr lang="nl-NL" smtClean="0"/>
              <a:pPr/>
              <a:t>2 november 2016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29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3699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CDE4C3-FD53-4754-8387-ED0250ADD0E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448838B-8E2F-4CBB-AF86-AF7B5DEE893A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3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7365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4D3DCD-78F2-4C02-80EF-E6C3442401A7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B6E0780-654D-4B62-A6BB-603CE28FA527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3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1078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023352" y="1293813"/>
            <a:ext cx="2800349" cy="491331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2301" y="1293813"/>
            <a:ext cx="8197851" cy="491331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EBBB1C-FD6D-4964-872D-637C2E61DE2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3824C36-7F26-413F-9F18-8694431975CF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3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2998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1293820"/>
            <a:ext cx="11201400" cy="4921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22303" y="2068513"/>
            <a:ext cx="5499100" cy="41386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6324603" y="2068513"/>
            <a:ext cx="5499100" cy="4138612"/>
          </a:xfrm>
        </p:spPr>
        <p:txBody>
          <a:bodyPr/>
          <a:lstStyle/>
          <a:p>
            <a:r>
              <a:rPr lang="nl-NL" smtClean="0"/>
              <a:t>Klik op het pictogram als u een illustratie wilt toevoegen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22300" y="6611938"/>
            <a:ext cx="2540000" cy="119062"/>
          </a:xfrm>
        </p:spPr>
        <p:txBody>
          <a:bodyPr/>
          <a:lstStyle>
            <a:lvl1pPr>
              <a:defRPr/>
            </a:lvl1pPr>
          </a:lstStyle>
          <a:p>
            <a:fld id="{C0E4B359-E2E3-44DC-A349-1126A74EF1B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>
          <a:xfrm>
            <a:off x="9685872" y="6611938"/>
            <a:ext cx="2010833" cy="119062"/>
          </a:xfrm>
        </p:spPr>
        <p:txBody>
          <a:bodyPr/>
          <a:lstStyle>
            <a:lvl1pPr>
              <a:defRPr/>
            </a:lvl1pPr>
          </a:lstStyle>
          <a:p>
            <a:fld id="{DBD31B11-F223-4A7F-98AB-1298E820D8C6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3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3835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2130435"/>
            <a:ext cx="9448800" cy="1470025"/>
          </a:xfrm>
          <a:ln>
            <a:noFill/>
          </a:ln>
        </p:spPr>
        <p:txBody>
          <a:bodyPr/>
          <a:lstStyle>
            <a:lvl1pPr algn="ctr">
              <a:defRPr sz="3600">
                <a:solidFill>
                  <a:srgbClr val="F8E574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448800" cy="1752600"/>
          </a:xfr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Klik om het opmaakprofiel van de modelondertitel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882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8E574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4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7549" y="4406907"/>
            <a:ext cx="935874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67546" y="2906722"/>
            <a:ext cx="935874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76140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930400" y="1752600"/>
            <a:ext cx="4572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05600" y="1752600"/>
            <a:ext cx="4572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063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06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035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69707" y="417066"/>
            <a:ext cx="332522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40975" y="417076"/>
            <a:ext cx="6815668" cy="51721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569707" y="1579119"/>
            <a:ext cx="3325220" cy="40101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950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</p:spTree>
    <p:extLst>
      <p:ext uri="{BB962C8B-B14F-4D97-AF65-F5344CB8AC3E}">
        <p14:creationId xmlns:p14="http://schemas.microsoft.com/office/powerpoint/2010/main" val="164725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1930400" y="304800"/>
            <a:ext cx="9347200" cy="5257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733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083301" y="0"/>
            <a:ext cx="61087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716184" y="2878138"/>
            <a:ext cx="4798483" cy="857250"/>
          </a:xfrm>
        </p:spPr>
        <p:txBody>
          <a:bodyPr/>
          <a:lstStyle>
            <a:lvl1pPr defTabSz="608013" eaLnBrk="0" hangingPunct="0"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716184" y="3778250"/>
            <a:ext cx="4798483" cy="1752600"/>
          </a:xfrm>
        </p:spPr>
        <p:txBody>
          <a:bodyPr/>
          <a:lstStyle>
            <a:lvl1pPr marL="0" indent="1588" defTabSz="608013" eaLnBrk="0" hangingPunct="0">
              <a:buFont typeface="Arial" charset="0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het opmaakprofiel van de modelondertitel te bewerken</a:t>
            </a: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716185" y="6515100"/>
            <a:ext cx="5242983" cy="209550"/>
          </a:xfrm>
        </p:spPr>
        <p:txBody>
          <a:bodyPr anchor="t"/>
          <a:lstStyle>
            <a:lvl1pPr algn="l">
              <a:defRPr/>
            </a:lvl1pPr>
          </a:lstStyle>
          <a:p>
            <a:fld id="{371C0177-2255-4D36-B8DD-0237089C547A}" type="datetime4">
              <a:rPr lang="nl-NL" smtClean="0"/>
              <a:pPr/>
              <a:t>2 november 2016</a:t>
            </a:fld>
            <a:endParaRPr lang="nl-NL" dirty="0" smtClean="0"/>
          </a:p>
          <a:p>
            <a:endParaRPr lang="nl-NL" dirty="0"/>
          </a:p>
        </p:txBody>
      </p:sp>
      <p:pic>
        <p:nvPicPr>
          <p:cNvPr id="10246" name="Picture 6" descr="Z:\KA\Carma\DocSys\Customers\VenW Rijksbreed\Models\Presentaties\background_pictures\logo wit\RO_VW_diap.png"/>
          <p:cNvPicPr>
            <a:picLocks noChangeAspect="1" noChangeArrowheads="1"/>
          </p:cNvPicPr>
          <p:nvPr/>
        </p:nvPicPr>
        <p:blipFill>
          <a:blip r:embed="rId2" cstate="print"/>
          <a:srcRect l="46451" r="12230" b="20656"/>
          <a:stretch>
            <a:fillRect/>
          </a:stretch>
        </p:blipFill>
        <p:spPr bwMode="auto">
          <a:xfrm>
            <a:off x="5683251" y="0"/>
            <a:ext cx="4690533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847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CDB467-7873-4513-AFB0-64C93AB0D52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E78A39A-4C99-4BCD-B018-36BE006FADB3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4881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D84257-ED32-48C1-8368-C36FAEBD5AE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6B6BDDF-2A89-4039-BE8A-509CE46CCAE6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16551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2301" y="2068513"/>
            <a:ext cx="5499100" cy="4138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24601" y="2068513"/>
            <a:ext cx="5499100" cy="4138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EFCD2F-3854-4509-94B1-251D221B176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31DF2BC-8A43-4914-9A84-B7BDC8E802FB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8514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8DFE5E-4DF5-4E22-BF27-B57155238CA5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66882B7-EDFC-4F48-8AF5-E70F44ED6812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5807969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1395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2C4F18-1084-43BB-8F0C-8DDEC76DCA47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DBC99A0-50CB-43C2-A15A-7A72FC1B949A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0839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FF4269-9A2A-402C-95A8-1E64AE3A37F9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328D42C-744F-47AE-9729-62D2907478C0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10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195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E2487A-4EC9-4160-846D-E5DD7CFD4F63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5E3D685-99AE-4B48-89D7-929B7FE72527}" type="datetime4">
              <a:rPr lang="nl-NL" smtClean="0"/>
              <a:pPr/>
              <a:t>2 november 2016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6410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CDE4C3-FD53-4754-8387-ED0250ADD0E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448838B-8E2F-4CBB-AF86-AF7B5DEE893A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25196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4D3DCD-78F2-4C02-80EF-E6C3442401A7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B6E0780-654D-4B62-A6BB-603CE28FA527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6383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023351" y="1293813"/>
            <a:ext cx="2800349" cy="491331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2300" y="1293813"/>
            <a:ext cx="8197851" cy="491331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EBBB1C-FD6D-4964-872D-637C2E61DE2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3824C36-7F26-413F-9F18-8694431975CF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22884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1293814"/>
            <a:ext cx="11201400" cy="4921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22301" y="2068513"/>
            <a:ext cx="5499100" cy="41386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6324601" y="2068513"/>
            <a:ext cx="5499100" cy="4138612"/>
          </a:xfrm>
        </p:spPr>
        <p:txBody>
          <a:bodyPr/>
          <a:lstStyle/>
          <a:p>
            <a:r>
              <a:rPr lang="nl-NL" smtClean="0"/>
              <a:t>Klik op het pictogram als u een illustratie wilt toevoegen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22300" y="6611938"/>
            <a:ext cx="2540000" cy="119062"/>
          </a:xfrm>
        </p:spPr>
        <p:txBody>
          <a:bodyPr/>
          <a:lstStyle>
            <a:lvl1pPr>
              <a:defRPr/>
            </a:lvl1pPr>
          </a:lstStyle>
          <a:p>
            <a:fld id="{C0E4B359-E2E3-44DC-A349-1126A74EF1B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>
          <a:xfrm>
            <a:off x="9685868" y="6611938"/>
            <a:ext cx="2010833" cy="119062"/>
          </a:xfrm>
        </p:spPr>
        <p:txBody>
          <a:bodyPr/>
          <a:lstStyle>
            <a:lvl1pPr>
              <a:defRPr/>
            </a:lvl1pPr>
          </a:lstStyle>
          <a:p>
            <a:fld id="{DBD31B11-F223-4A7F-98AB-1298E820D8C6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3273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CC9DF-1FD5-4D72-9D41-4C0E59BC8427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82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63BE91-64B0-41BC-933D-4F41511A223F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68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E1336-0C51-437C-A4DF-4715E23CF53B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960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BB84BB-F676-4FB3-9518-A9DDB425600F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89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E177D5-254B-4AC1-A187-11297A4B2D44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61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815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A8FBC-D581-4D2C-A387-194B00713614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299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296F88-948C-4B95-8841-DDC76F646EB4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492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3480A6-C7C1-41C2-BA27-0762850F24FF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27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ED332-8F64-43FD-BFED-7A7807D6458A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576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5DEAD-D031-472C-9749-70434FCAA1FA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14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7D7C8-F88D-4467-82F4-68876009064F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3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43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613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182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291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899AC-640E-4E40-B154-88F25A2FD664}" type="datetimeFigureOut">
              <a:rPr lang="nl-NL" smtClean="0"/>
              <a:t>2-11-2016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29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12192000" cy="10112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6350000"/>
            <a:ext cx="12192000" cy="50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1293820"/>
            <a:ext cx="11201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2068513"/>
            <a:ext cx="1120140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2300" y="6611938"/>
            <a:ext cx="2540000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767DB5-9DBB-4547-9226-1DA966EC9086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/>
          </a:p>
        </p:txBody>
      </p:sp>
      <p:sp>
        <p:nvSpPr>
          <p:cNvPr id="11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85872" y="6611938"/>
            <a:ext cx="2010833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4E76BA-3E86-4990-863F-0FA9D596FAFB}" type="datetime4">
              <a:rPr 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 november 2016</a:t>
            </a:fld>
            <a:endParaRPr lang="nl-NL" dirty="0"/>
          </a:p>
        </p:txBody>
      </p:sp>
      <p:pic>
        <p:nvPicPr>
          <p:cNvPr id="9225" name="Picture 9" descr="Z:\KA\Carma\DocSys\Customers\VenW Rijksbreed\Models\Presentaties\background_pictures\logo wit\RO_VW_diap.png"/>
          <p:cNvPicPr>
            <a:picLocks noChangeAspect="1" noChangeArrowheads="1"/>
          </p:cNvPicPr>
          <p:nvPr/>
        </p:nvPicPr>
        <p:blipFill>
          <a:blip r:embed="rId14" cstate="print"/>
          <a:srcRect l="46451" t="15443" r="46289" b="20656"/>
          <a:stretch>
            <a:fillRect/>
          </a:stretch>
        </p:blipFill>
        <p:spPr bwMode="auto">
          <a:xfrm>
            <a:off x="5835652" y="7"/>
            <a:ext cx="52493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3648405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678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1117600" y="5867400"/>
            <a:ext cx="11074400" cy="990600"/>
          </a:xfrm>
          <a:prstGeom prst="rect">
            <a:avLst/>
          </a:prstGeom>
          <a:solidFill>
            <a:srgbClr val="FFFFE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117600" y="0"/>
            <a:ext cx="11074400" cy="6858000"/>
          </a:xfrm>
          <a:prstGeom prst="rect">
            <a:avLst/>
          </a:prstGeom>
          <a:solidFill>
            <a:srgbClr val="0066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30400" y="304800"/>
            <a:ext cx="9347200" cy="1143000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het opmaakprofiel van de modeltitel te bewerken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752600"/>
            <a:ext cx="9347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-48682" y="0"/>
            <a:ext cx="1166284" cy="6858000"/>
          </a:xfrm>
          <a:prstGeom prst="rect">
            <a:avLst/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 rot="16200000">
            <a:off x="-2657486" y="3133506"/>
            <a:ext cx="6100763" cy="10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 eaLnBrk="0" fontAlgn="base" hangingPunct="0">
              <a:spcAft>
                <a:spcPts val="600"/>
              </a:spcAft>
              <a:defRPr/>
            </a:pPr>
            <a:r>
              <a:rPr lang="nl-NL" sz="4000" b="1" spc="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CC99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</a:rPr>
              <a:t> </a:t>
            </a:r>
            <a:r>
              <a:rPr lang="nl-NL" sz="2800" b="1" spc="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CC99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</a:rPr>
              <a:t>Niet-chemisch onkruidbeheer</a:t>
            </a: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1117600" y="5791200"/>
            <a:ext cx="11074400" cy="1066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6" name="Text Box 22"/>
          <p:cNvSpPr txBox="1">
            <a:spLocks noChangeArrowheads="1"/>
          </p:cNvSpPr>
          <p:nvPr userDrawn="1"/>
        </p:nvSpPr>
        <p:spPr bwMode="auto">
          <a:xfrm>
            <a:off x="95253" y="304800"/>
            <a:ext cx="91228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3452DFB-F73F-45D1-A4DF-97645FF548A6}" type="slidenum">
              <a:rPr lang="nl-NL" sz="1600">
                <a:solidFill>
                  <a:srgbClr val="66CCFF"/>
                </a:solidFill>
                <a:latin typeface="Calibri" pitchFamily="34" charset="0"/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nl-NL" sz="1600" dirty="0">
              <a:solidFill>
                <a:srgbClr val="66CCFF"/>
              </a:solidFill>
              <a:latin typeface="Calibri" pitchFamily="34" charset="0"/>
            </a:endParaRPr>
          </a:p>
        </p:txBody>
      </p:sp>
      <p:pic>
        <p:nvPicPr>
          <p:cNvPr id="1036" name="Afbeelding 13" descr="ecoconsult_logo voetnoot.jp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268" y="6122988"/>
            <a:ext cx="143933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 userDrawn="1"/>
        </p:nvSpPr>
        <p:spPr>
          <a:xfrm>
            <a:off x="10626295" y="630455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kstvak 11"/>
          <p:cNvSpPr txBox="1"/>
          <p:nvPr userDrawn="1"/>
        </p:nvSpPr>
        <p:spPr>
          <a:xfrm>
            <a:off x="10829495" y="645695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67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8E574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8E574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8E574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8E574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8E574"/>
          </a:solidFill>
          <a:latin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8E574"/>
        </a:buClr>
        <a:buSzPct val="120000"/>
        <a:buChar char="•"/>
        <a:defRPr sz="3200">
          <a:solidFill>
            <a:srgbClr val="FFFFFF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8E574"/>
        </a:buClr>
        <a:buSzPct val="120000"/>
        <a:buChar char="–"/>
        <a:defRPr sz="2800">
          <a:solidFill>
            <a:srgbClr val="FFFFFF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•"/>
        <a:defRPr sz="2400">
          <a:solidFill>
            <a:srgbClr val="FFFFFF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–"/>
        <a:defRPr sz="2400">
          <a:solidFill>
            <a:srgbClr val="FFFFFF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»"/>
        <a:defRPr sz="2400">
          <a:solidFill>
            <a:srgbClr val="FFFFFF"/>
          </a:solidFill>
          <a:latin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12192000" cy="10112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6350000"/>
            <a:ext cx="12192000" cy="50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1293814"/>
            <a:ext cx="11201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2068513"/>
            <a:ext cx="1120140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2300" y="6611938"/>
            <a:ext cx="2540000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767DB5-9DBB-4547-9226-1DA966EC9086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/>
          </a:p>
        </p:txBody>
      </p:sp>
      <p:sp>
        <p:nvSpPr>
          <p:cNvPr id="11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85868" y="6611938"/>
            <a:ext cx="2010833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4E76BA-3E86-4990-863F-0FA9D596FAFB}" type="datetime4">
              <a:rPr 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 november 2016</a:t>
            </a:fld>
            <a:endParaRPr lang="nl-NL" dirty="0"/>
          </a:p>
        </p:txBody>
      </p:sp>
      <p:pic>
        <p:nvPicPr>
          <p:cNvPr id="9225" name="Picture 9" descr="Z:\KA\Carma\DocSys\Customers\VenW Rijksbreed\Models\Presentaties\background_pictures\logo wit\RO_VW_diap.png"/>
          <p:cNvPicPr>
            <a:picLocks noChangeAspect="1" noChangeArrowheads="1"/>
          </p:cNvPicPr>
          <p:nvPr/>
        </p:nvPicPr>
        <p:blipFill>
          <a:blip r:embed="rId14" cstate="print"/>
          <a:srcRect l="46451" t="15443" r="46289" b="20656"/>
          <a:stretch>
            <a:fillRect/>
          </a:stretch>
        </p:blipFill>
        <p:spPr bwMode="auto">
          <a:xfrm>
            <a:off x="5835651" y="1"/>
            <a:ext cx="52493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3648405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244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Click to edit Master text styles</a:t>
            </a:r>
          </a:p>
          <a:p>
            <a:pPr lvl="1"/>
            <a:r>
              <a:rPr lang="nl-NL" altLang="nl-NL" smtClean="0"/>
              <a:t>Second level</a:t>
            </a:r>
          </a:p>
          <a:p>
            <a:pPr lvl="2"/>
            <a:r>
              <a:rPr lang="nl-NL" altLang="nl-NL" smtClean="0"/>
              <a:t>Third level</a:t>
            </a:r>
          </a:p>
          <a:p>
            <a:pPr lvl="3"/>
            <a:r>
              <a:rPr lang="nl-NL" altLang="nl-NL" smtClean="0"/>
              <a:t>Fourth level</a:t>
            </a:r>
          </a:p>
          <a:p>
            <a:pPr lvl="4"/>
            <a:r>
              <a:rPr lang="nl-NL" altLang="nl-NL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4A9E29F-CC97-4F4E-BF69-0AA81A224AE8}" type="slidenum">
              <a:rPr lang="nl-NL" altLang="nl-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5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png"/><Relationship Id="rId4" Type="http://schemas.openxmlformats.org/officeDocument/2006/relationships/package" Target="../embeddings/Microsoft_Word_Document1.docx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6" Type="http://schemas.openxmlformats.org/officeDocument/2006/relationships/hyperlink" Target="http://www.google.nl/url?sa=i&amp;source=images&amp;cd=&amp;cad=rja&amp;uact=8&amp;docid=RjvUjPSnoQLGEM&amp;tbnid=5_yB0iFnJhhgUM:&amp;ved=0CAgQjRw&amp;url=http://www.pannenkoekenhuisdezon.nl/speciaal-bieren/&amp;ei=zEcfU9aLH8Kp4AT7soC4DA&amp;psig=AFQjCNGvRg0c2hqLccf32M8JmS5psGVwcg&amp;ust=1394645324707360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greenkeeper.nl/upload/alinea_11606.jpg?uid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070" y="-2486375"/>
            <a:ext cx="13582092" cy="824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gallery.mailchimp.com/b7967603fd7699b72838e6b04/images/fe0a930a-34ed-429f-94f1-03f129c207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845" y="5958390"/>
            <a:ext cx="1428751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gallery.mailchimp.com/b7967603fd7699b72838e6b04/images/5cd30ae6-73d2-4183-8419-7c091dc308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59" y="5758365"/>
            <a:ext cx="13335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allery.mailchimp.com/b7967603fd7699b72838e6b04/images/e6d0809d-ed81-49d7-b58f-a957e6e254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07" y="6152925"/>
            <a:ext cx="1905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allery.mailchimp.com/b7967603fd7699b72838e6b04/images/f583195d-d824-4d8d-8027-945cd8f334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0" y="5867175"/>
            <a:ext cx="1905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gallery.mailchimp.com/b7967603fd7699b72838e6b04/images/08e3ec14-7f8d-488c-a83f-529b83ad1ab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71" y="5867175"/>
            <a:ext cx="24765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fgeronde rechthoek 7"/>
          <p:cNvSpPr/>
          <p:nvPr/>
        </p:nvSpPr>
        <p:spPr>
          <a:xfrm>
            <a:off x="-369667" y="1062319"/>
            <a:ext cx="8992144" cy="15430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-2" y="1062318"/>
            <a:ext cx="8443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6"/>
                </a:solidFill>
              </a:rPr>
              <a:t>Kennisbijeenkomst </a:t>
            </a:r>
          </a:p>
          <a:p>
            <a:r>
              <a:rPr lang="en-US" sz="3600" dirty="0" smtClean="0">
                <a:solidFill>
                  <a:schemeClr val="accent6"/>
                </a:solidFill>
              </a:rPr>
              <a:t>Chemievrij onkruidbeheer op Verhardingen</a:t>
            </a:r>
            <a:endParaRPr lang="nl-NL" sz="3600" dirty="0">
              <a:solidFill>
                <a:schemeClr val="accent6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216665" y="4067567"/>
            <a:ext cx="62566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chemeClr val="bg1"/>
                </a:solidFill>
              </a:rPr>
              <a:t>Welkom</a:t>
            </a:r>
            <a:endParaRPr lang="nl-NL" sz="13800" dirty="0">
              <a:solidFill>
                <a:schemeClr val="bg1"/>
              </a:solidFill>
            </a:endParaRPr>
          </a:p>
        </p:txBody>
      </p:sp>
      <p:pic>
        <p:nvPicPr>
          <p:cNvPr id="4098" name="Picture 2" descr="Afbeeldingsresultaat voor gemeente katwij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466"/>
            <a:ext cx="2887108" cy="699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3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971800" y="476250"/>
            <a:ext cx="7010400" cy="319563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kern="0" dirty="0">
                <a:solidFill>
                  <a:srgbClr val="F8E574"/>
                </a:solidFill>
              </a:rPr>
              <a:t>Niet-chemisch onkruidbeheer </a:t>
            </a:r>
            <a:br>
              <a:rPr lang="nl-NL" sz="3600" kern="0" dirty="0">
                <a:solidFill>
                  <a:srgbClr val="F8E574"/>
                </a:solidFill>
              </a:rPr>
            </a:br>
            <a:r>
              <a:rPr lang="nl-NL" sz="3600" kern="0" dirty="0">
                <a:solidFill>
                  <a:srgbClr val="F8E574"/>
                </a:solidFill>
              </a:rPr>
              <a:t>op verhardingen: </a:t>
            </a:r>
            <a:r>
              <a:rPr lang="nl-NL" sz="3600" kern="0" dirty="0">
                <a:solidFill>
                  <a:srgbClr val="FFFFFF"/>
                </a:solidFill>
              </a:rPr>
              <a:t>Lukt het?</a:t>
            </a:r>
            <a:r>
              <a:rPr lang="nl-NL" sz="5400" kern="0" dirty="0">
                <a:solidFill>
                  <a:srgbClr val="FFFFFF"/>
                </a:solidFill>
              </a:rPr>
              <a:t/>
            </a:r>
            <a:br>
              <a:rPr lang="nl-NL" sz="5400" kern="0" dirty="0">
                <a:solidFill>
                  <a:srgbClr val="FFFFFF"/>
                </a:solidFill>
              </a:rPr>
            </a:br>
            <a:endParaRPr lang="nl-NL" sz="3200" kern="0" dirty="0">
              <a:solidFill>
                <a:srgbClr val="FFFFFF"/>
              </a:solidFill>
            </a:endParaRPr>
          </a:p>
        </p:txBody>
      </p:sp>
      <p:sp>
        <p:nvSpPr>
          <p:cNvPr id="8196" name="WordArt 5"/>
          <p:cNvSpPr>
            <a:spLocks noChangeArrowheads="1" noChangeShapeType="1" noTextEdit="1"/>
          </p:cNvSpPr>
          <p:nvPr/>
        </p:nvSpPr>
        <p:spPr bwMode="auto">
          <a:xfrm>
            <a:off x="4223792" y="4941168"/>
            <a:ext cx="4608512" cy="4938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808080">
                <a:alpha val="43000"/>
              </a:srgb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kern="10" dirty="0" smtClean="0">
                <a:ln w="11430"/>
                <a:solidFill>
                  <a:srgbClr val="66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Sans"/>
              </a:rPr>
              <a:t>3 november  </a:t>
            </a:r>
            <a:r>
              <a:rPr lang="nl-NL" sz="3600" b="1" kern="10" dirty="0">
                <a:ln w="11430"/>
                <a:solidFill>
                  <a:srgbClr val="66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Sans"/>
              </a:rPr>
              <a:t>2016</a:t>
            </a:r>
          </a:p>
        </p:txBody>
      </p:sp>
      <p:pic>
        <p:nvPicPr>
          <p:cNvPr id="5" name="Afbeelding 4" descr="C:\Documents and Settings\Karin\Mijn documenten\Eco Consult\Gemeente Woudenberg\Nota IBOR\Foto's nulmeting\voorplein bij gemeentehuis - ander meubilair dan elders in gemeente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73" y="1916832"/>
            <a:ext cx="4095355" cy="2716918"/>
          </a:xfrm>
          <a:prstGeom prst="rect">
            <a:avLst/>
          </a:prstGeom>
          <a:noFill/>
          <a:ln w="9525">
            <a:solidFill>
              <a:srgbClr val="F8E57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93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nl-NL" b="0" dirty="0" smtClean="0"/>
              <a:t>STAND VAN ZAKEN?</a:t>
            </a:r>
            <a:endParaRPr lang="nl-NL" b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subTitle" idx="1"/>
          </p:nvPr>
        </p:nvSpPr>
        <p:spPr>
          <a:xfrm>
            <a:off x="2783632" y="3284984"/>
            <a:ext cx="7302624" cy="1752600"/>
          </a:xfrm>
        </p:spPr>
        <p:txBody>
          <a:bodyPr anchor="t" anchorCtr="0"/>
          <a:lstStyle/>
          <a:p>
            <a:pPr algn="r"/>
            <a:r>
              <a:rPr lang="nl-NL" dirty="0" smtClean="0">
                <a:solidFill>
                  <a:srgbClr val="66CCFF"/>
                </a:solidFill>
              </a:rPr>
              <a:t>1. </a:t>
            </a:r>
            <a:r>
              <a:rPr lang="nl-NL" dirty="0" smtClean="0">
                <a:solidFill>
                  <a:schemeClr val="bg1"/>
                </a:solidFill>
              </a:rPr>
              <a:t>Hoe heb je het onkruidbeheer georganiseerd?</a:t>
            </a:r>
          </a:p>
          <a:p>
            <a:pPr algn="r"/>
            <a:r>
              <a:rPr lang="nl-NL" dirty="0" smtClean="0">
                <a:solidFill>
                  <a:srgbClr val="66CCFF"/>
                </a:solidFill>
              </a:rPr>
              <a:t>2. </a:t>
            </a:r>
            <a:r>
              <a:rPr lang="nl-NL" dirty="0" smtClean="0">
                <a:solidFill>
                  <a:schemeClr val="bg1"/>
                </a:solidFill>
              </a:rPr>
              <a:t>Heb je ervaring met een bestek voor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niet-chemische uitvoering van het onkruidbeheer?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1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WAT ZIJN VERHARDINGEN?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71800" y="1628800"/>
            <a:ext cx="7156648" cy="3810000"/>
          </a:xfrm>
        </p:spPr>
        <p:txBody>
          <a:bodyPr/>
          <a:lstStyle/>
          <a:p>
            <a:r>
              <a:rPr lang="nl-NL" dirty="0" smtClean="0"/>
              <a:t>Verharding – open – element </a:t>
            </a:r>
          </a:p>
          <a:p>
            <a:r>
              <a:rPr lang="nl-NL" dirty="0" smtClean="0"/>
              <a:t>Verharding – open – ongebonden</a:t>
            </a:r>
          </a:p>
          <a:p>
            <a:r>
              <a:rPr lang="nl-NL" dirty="0" smtClean="0"/>
              <a:t>Verharding –   gesloten – asfalt –  goten</a:t>
            </a:r>
          </a:p>
          <a:p>
            <a:pPr marL="0" indent="0">
              <a:buNone/>
            </a:pPr>
            <a:endParaRPr lang="nl-NL" sz="2400" dirty="0">
              <a:solidFill>
                <a:srgbClr val="66CCFF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66CCFF"/>
                </a:solidFill>
              </a:rPr>
              <a:t>Nomenclatuur van de weg; onderdelen: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/>
              <a:t>	-	goten (asfalt en element)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/>
              <a:t>	-	voet- en fietspaden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/>
              <a:t>	-	rijbanen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/>
              <a:t>	-	</a:t>
            </a:r>
            <a:r>
              <a:rPr lang="is-IS" sz="2400" dirty="0"/>
              <a:t>…......</a:t>
            </a:r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29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ONKRUID?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71800" y="1752600"/>
            <a:ext cx="7300664" cy="3810000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Mos en algen 		&gt; geen onkruid</a:t>
            </a:r>
          </a:p>
          <a:p>
            <a:r>
              <a:rPr lang="nl-NL" dirty="0" smtClean="0"/>
              <a:t>Afgestorven resten	&gt; geen onkruid</a:t>
            </a:r>
          </a:p>
          <a:p>
            <a:r>
              <a:rPr lang="nl-NL" dirty="0" smtClean="0"/>
              <a:t>Minimale hoogte	&gt; 0,5 cm boven voeg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43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OVERWEEG VOOR U BEGINT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71800" y="1752600"/>
            <a:ext cx="7156648" cy="3810000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>
                <a:solidFill>
                  <a:srgbClr val="66CCFF"/>
                </a:solidFill>
              </a:rPr>
              <a:t>Het straatbeeld is resultante van:</a:t>
            </a:r>
          </a:p>
          <a:p>
            <a:pPr marL="0" indent="0">
              <a:buNone/>
            </a:pPr>
            <a:r>
              <a:rPr lang="nl-NL" sz="2800" dirty="0">
                <a:solidFill>
                  <a:schemeClr val="bg1"/>
                </a:solidFill>
              </a:rPr>
              <a:t>onkruidgroei   </a:t>
            </a:r>
            <a:r>
              <a:rPr lang="nl-NL" sz="2800" dirty="0">
                <a:solidFill>
                  <a:srgbClr val="FF9900"/>
                </a:solidFill>
              </a:rPr>
              <a:t>–</a:t>
            </a:r>
            <a:r>
              <a:rPr lang="nl-NL" sz="2800" dirty="0">
                <a:solidFill>
                  <a:schemeClr val="bg1"/>
                </a:solidFill>
              </a:rPr>
              <a:t>   veegbeheer   </a:t>
            </a:r>
            <a:r>
              <a:rPr lang="nl-NL" sz="2800" dirty="0">
                <a:solidFill>
                  <a:srgbClr val="FF9900"/>
                </a:solidFill>
              </a:rPr>
              <a:t>–</a:t>
            </a:r>
            <a:r>
              <a:rPr lang="nl-NL" sz="2800" dirty="0">
                <a:solidFill>
                  <a:schemeClr val="bg1"/>
                </a:solidFill>
              </a:rPr>
              <a:t>   beheer harde graskanten   </a:t>
            </a:r>
            <a:r>
              <a:rPr lang="nl-NL" sz="2800" dirty="0">
                <a:solidFill>
                  <a:srgbClr val="FF9900"/>
                </a:solidFill>
              </a:rPr>
              <a:t>–</a:t>
            </a:r>
            <a:r>
              <a:rPr lang="nl-NL" sz="2800" dirty="0">
                <a:solidFill>
                  <a:schemeClr val="bg1"/>
                </a:solidFill>
              </a:rPr>
              <a:t>   beheer boomspiegels   </a:t>
            </a:r>
            <a:r>
              <a:rPr lang="nl-NL" sz="2800" dirty="0">
                <a:solidFill>
                  <a:srgbClr val="FF9900"/>
                </a:solidFill>
              </a:rPr>
              <a:t>–</a:t>
            </a:r>
            <a:r>
              <a:rPr lang="nl-NL" sz="2800" dirty="0">
                <a:solidFill>
                  <a:schemeClr val="bg1"/>
                </a:solidFill>
              </a:rPr>
              <a:t>   methode/machines   </a:t>
            </a:r>
            <a:r>
              <a:rPr lang="nl-NL" sz="2800" dirty="0">
                <a:solidFill>
                  <a:srgbClr val="FF9900"/>
                </a:solidFill>
              </a:rPr>
              <a:t>–</a:t>
            </a:r>
            <a:r>
              <a:rPr lang="nl-NL" sz="2800" dirty="0">
                <a:solidFill>
                  <a:schemeClr val="bg1"/>
                </a:solidFill>
              </a:rPr>
              <a:t>   kennis / ervaring   </a:t>
            </a:r>
            <a:r>
              <a:rPr lang="nl-NL" sz="2800" dirty="0">
                <a:solidFill>
                  <a:srgbClr val="FF9900"/>
                </a:solidFill>
              </a:rPr>
              <a:t>–</a:t>
            </a:r>
            <a:r>
              <a:rPr lang="nl-NL" sz="2800" dirty="0">
                <a:solidFill>
                  <a:schemeClr val="bg1"/>
                </a:solidFill>
              </a:rPr>
              <a:t> klimaat  </a:t>
            </a:r>
            <a:r>
              <a:rPr lang="nl-NL" sz="2800" dirty="0">
                <a:solidFill>
                  <a:srgbClr val="FF9900"/>
                </a:solidFill>
              </a:rPr>
              <a:t>–</a:t>
            </a:r>
            <a:r>
              <a:rPr lang="nl-NL" sz="2800" dirty="0">
                <a:solidFill>
                  <a:schemeClr val="bg1"/>
                </a:solidFill>
              </a:rPr>
              <a:t>  </a:t>
            </a:r>
            <a:r>
              <a:rPr lang="nl-NL" sz="2800" b="1" dirty="0">
                <a:solidFill>
                  <a:schemeClr val="bg1"/>
                </a:solidFill>
              </a:rPr>
              <a:t>bestek  </a:t>
            </a:r>
            <a:r>
              <a:rPr lang="nl-NL" sz="2800" dirty="0">
                <a:solidFill>
                  <a:srgbClr val="FF9900"/>
                </a:solidFill>
              </a:rPr>
              <a:t>– </a:t>
            </a:r>
            <a:r>
              <a:rPr lang="nl-NL" sz="2800" b="1" dirty="0">
                <a:solidFill>
                  <a:srgbClr val="FF9900"/>
                </a:solidFill>
              </a:rPr>
              <a:t> </a:t>
            </a:r>
            <a:r>
              <a:rPr lang="nl-NL" sz="2800" dirty="0">
                <a:solidFill>
                  <a:schemeClr val="bg1"/>
                </a:solidFill>
              </a:rPr>
              <a:t>mate van </a:t>
            </a:r>
            <a:r>
              <a:rPr lang="nl-NL" sz="2800" dirty="0" err="1">
                <a:solidFill>
                  <a:schemeClr val="bg1"/>
                </a:solidFill>
              </a:rPr>
              <a:t>onkruidwerende</a:t>
            </a:r>
            <a:r>
              <a:rPr lang="nl-NL" sz="2800" dirty="0">
                <a:solidFill>
                  <a:schemeClr val="bg1"/>
                </a:solidFill>
              </a:rPr>
              <a:t> inrichting  </a:t>
            </a:r>
            <a:r>
              <a:rPr lang="nl-NL" sz="2800" dirty="0">
                <a:solidFill>
                  <a:srgbClr val="FF9900"/>
                </a:solidFill>
              </a:rPr>
              <a:t>– </a:t>
            </a:r>
            <a:r>
              <a:rPr lang="nl-NL" sz="2800" dirty="0">
                <a:solidFill>
                  <a:schemeClr val="bg1"/>
                </a:solidFill>
              </a:rPr>
              <a:t> directievoering/toezicht/controle  </a:t>
            </a:r>
            <a:r>
              <a:rPr lang="nl-NL" sz="2800" dirty="0">
                <a:solidFill>
                  <a:srgbClr val="FF9900"/>
                </a:solidFill>
              </a:rPr>
              <a:t>–</a:t>
            </a:r>
            <a:r>
              <a:rPr lang="nl-NL" sz="2800" dirty="0">
                <a:solidFill>
                  <a:schemeClr val="bg1"/>
                </a:solidFill>
              </a:rPr>
              <a:t>  parkeerinrichtingen  </a:t>
            </a:r>
            <a:r>
              <a:rPr lang="nl-NL" sz="2800" dirty="0">
                <a:solidFill>
                  <a:srgbClr val="FF9900"/>
                </a:solidFill>
              </a:rPr>
              <a:t>–</a:t>
            </a:r>
            <a:r>
              <a:rPr lang="nl-NL" sz="2800" dirty="0">
                <a:solidFill>
                  <a:schemeClr val="bg1"/>
                </a:solidFill>
              </a:rPr>
              <a:t>   obstakeldichtheid   </a:t>
            </a:r>
            <a:r>
              <a:rPr lang="nl-NL" sz="2800" dirty="0">
                <a:solidFill>
                  <a:srgbClr val="FF9900"/>
                </a:solidFill>
              </a:rPr>
              <a:t>–  </a:t>
            </a:r>
            <a:r>
              <a:rPr lang="nl-NL" sz="2800" dirty="0">
                <a:solidFill>
                  <a:schemeClr val="bg1"/>
                </a:solidFill>
              </a:rPr>
              <a:t>overige inrichtingsaspecten </a:t>
            </a:r>
            <a:r>
              <a:rPr lang="is-IS" sz="2800" dirty="0">
                <a:solidFill>
                  <a:schemeClr val="bg1"/>
                </a:solidFill>
              </a:rPr>
              <a:t>…....</a:t>
            </a:r>
            <a:endParaRPr lang="nl-NL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2600" dirty="0">
              <a:solidFill>
                <a:srgbClr val="F8E574"/>
              </a:solidFill>
            </a:endParaRPr>
          </a:p>
          <a:p>
            <a:pPr marL="0" indent="0">
              <a:buNone/>
            </a:pPr>
            <a:endParaRPr lang="nl-NL" sz="2600" dirty="0">
              <a:solidFill>
                <a:srgbClr val="F8E574"/>
              </a:solidFill>
            </a:endParaRPr>
          </a:p>
          <a:p>
            <a:pPr>
              <a:buFont typeface="Wingdings" charset="2"/>
              <a:buChar char="Ø"/>
            </a:pPr>
            <a:endParaRPr lang="nl-NL" sz="2600" dirty="0">
              <a:solidFill>
                <a:srgbClr val="F8E5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1979" y="714913"/>
            <a:ext cx="4326083" cy="2880320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8637" y="732112"/>
            <a:ext cx="4312772" cy="28751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0949" y="860519"/>
            <a:ext cx="4312775" cy="261837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855" y="4318122"/>
            <a:ext cx="3809828" cy="253988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84" y="4318122"/>
            <a:ext cx="4591837" cy="25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/>
          <a:stretch/>
        </p:blipFill>
        <p:spPr bwMode="auto">
          <a:xfrm rot="5400000">
            <a:off x="3116799" y="-693206"/>
            <a:ext cx="6857999" cy="824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21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0"/>
            <a:ext cx="4608512" cy="307151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1728" y="1158374"/>
            <a:ext cx="6858003" cy="454125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346997" y="2210681"/>
            <a:ext cx="4654627" cy="46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ONKRUIDGROEI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r>
              <a:rPr lang="nl-NL" dirty="0" smtClean="0"/>
              <a:t>Onkruid vergaat NIET</a:t>
            </a:r>
            <a:br>
              <a:rPr lang="nl-NL" dirty="0" smtClean="0"/>
            </a:br>
            <a:r>
              <a:rPr lang="nl-NL" dirty="0" smtClean="0"/>
              <a:t>wanneer je het </a:t>
            </a:r>
            <a:r>
              <a:rPr lang="nl-NL" dirty="0" smtClean="0">
                <a:solidFill>
                  <a:srgbClr val="FF9900"/>
                </a:solidFill>
              </a:rPr>
              <a:t>on</a:t>
            </a:r>
            <a:r>
              <a:rPr lang="nl-NL" dirty="0" smtClean="0"/>
              <a:t>voldoende bestrijdt!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890213" y="725272"/>
            <a:ext cx="3168000" cy="205465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8016" y="708600"/>
            <a:ext cx="3132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KENNIS EN  ERVARING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/>
              <a:t>Opdrachtgevers en opdrachtnemers die tot 2016 hebben (af)gewacht lopen kans op langdurige achterstand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14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7" y="-1"/>
            <a:ext cx="12236827" cy="5647766"/>
          </a:xfrm>
          <a:prstGeom prst="rect">
            <a:avLst/>
          </a:prstGeom>
        </p:spPr>
      </p:pic>
      <p:pic>
        <p:nvPicPr>
          <p:cNvPr id="1028" name="Picture 4" descr="https://gallery.mailchimp.com/b7967603fd7699b72838e6b04/images/fe0a930a-34ed-429f-94f1-03f129c207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845" y="5958390"/>
            <a:ext cx="1428751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gallery.mailchimp.com/b7967603fd7699b72838e6b04/images/5cd30ae6-73d2-4183-8419-7c091dc308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59" y="5758365"/>
            <a:ext cx="13335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allery.mailchimp.com/b7967603fd7699b72838e6b04/images/e6d0809d-ed81-49d7-b58f-a957e6e254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07" y="6152925"/>
            <a:ext cx="1905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allery.mailchimp.com/b7967603fd7699b72838e6b04/images/f583195d-d824-4d8d-8027-945cd8f334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0" y="5867175"/>
            <a:ext cx="1905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gallery.mailchimp.com/b7967603fd7699b72838e6b04/images/08e3ec14-7f8d-488c-a83f-529b83ad1ab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71" y="5867175"/>
            <a:ext cx="24765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fgeronde rechthoek 7"/>
          <p:cNvSpPr/>
          <p:nvPr/>
        </p:nvSpPr>
        <p:spPr>
          <a:xfrm>
            <a:off x="-733124" y="551647"/>
            <a:ext cx="8841703" cy="4450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-44827" y="723603"/>
            <a:ext cx="75668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Programma</a:t>
            </a:r>
          </a:p>
          <a:p>
            <a:endParaRPr lang="nl-NL" sz="2400" dirty="0" smtClean="0"/>
          </a:p>
          <a:p>
            <a:r>
              <a:rPr lang="nl-NL" sz="2400" dirty="0" smtClean="0"/>
              <a:t>9.30 uur 	Welkom </a:t>
            </a:r>
          </a:p>
          <a:p>
            <a:r>
              <a:rPr lang="nl-NL" sz="2400" dirty="0" smtClean="0"/>
              <a:t>9.45 uur 	Ministerie I&amp;M over regelgeving en 				</a:t>
            </a:r>
            <a:r>
              <a:rPr lang="nl-NL" sz="2400" dirty="0" err="1" smtClean="0"/>
              <a:t>GreenDeals</a:t>
            </a:r>
            <a:endParaRPr lang="nl-NL" sz="2400" dirty="0" smtClean="0"/>
          </a:p>
          <a:p>
            <a:r>
              <a:rPr lang="nl-NL" sz="2400" dirty="0" smtClean="0"/>
              <a:t>10.05 uur 	</a:t>
            </a:r>
            <a:r>
              <a:rPr lang="nl-NL" sz="2400" dirty="0" err="1" smtClean="0"/>
              <a:t>Eco</a:t>
            </a:r>
            <a:r>
              <a:rPr lang="nl-NL" sz="2400" dirty="0" smtClean="0"/>
              <a:t> Consult over de praktijk</a:t>
            </a:r>
          </a:p>
          <a:p>
            <a:r>
              <a:rPr lang="nl-NL" sz="2400" dirty="0" smtClean="0"/>
              <a:t>10.35 uur 	CLM over ervaringen uit Schoon Water</a:t>
            </a:r>
          </a:p>
          <a:p>
            <a:r>
              <a:rPr lang="nl-NL" sz="2400" dirty="0" smtClean="0"/>
              <a:t>10.55 uur 	Koffiepauze</a:t>
            </a:r>
          </a:p>
          <a:p>
            <a:r>
              <a:rPr lang="nl-NL" sz="2400" dirty="0" smtClean="0"/>
              <a:t>11.15 uur 	Workshops in groepen</a:t>
            </a:r>
          </a:p>
          <a:p>
            <a:r>
              <a:rPr lang="nl-NL" sz="2400" dirty="0" smtClean="0"/>
              <a:t>12.15 uur 	Plenaire terugkoppeling en afsluiting</a:t>
            </a:r>
          </a:p>
          <a:p>
            <a:r>
              <a:rPr lang="nl-NL" sz="2400" dirty="0" smtClean="0"/>
              <a:t>12.45 uur 	Lunch</a:t>
            </a:r>
            <a:endParaRPr lang="nl-NL" sz="2400" dirty="0"/>
          </a:p>
        </p:txBody>
      </p:sp>
      <p:sp>
        <p:nvSpPr>
          <p:cNvPr id="2" name="Tekstvak 1"/>
          <p:cNvSpPr txBox="1"/>
          <p:nvPr/>
        </p:nvSpPr>
        <p:spPr>
          <a:xfrm>
            <a:off x="8432808" y="2039052"/>
            <a:ext cx="745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 smtClean="0">
                <a:solidFill>
                  <a:srgbClr val="FFFF00"/>
                </a:solidFill>
              </a:rPr>
              <a:t>?</a:t>
            </a:r>
            <a:endParaRPr lang="nl-NL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1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ONKRUIDBESTRIJDINGSMETHODEN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>
                <a:solidFill>
                  <a:srgbClr val="66CCFF"/>
                </a:solidFill>
              </a:rPr>
              <a:t>MACHINES</a:t>
            </a:r>
          </a:p>
          <a:p>
            <a:pPr lvl="0"/>
            <a:r>
              <a:rPr lang="nl-NL" dirty="0" smtClean="0">
                <a:solidFill>
                  <a:srgbClr val="33CC33"/>
                </a:solidFill>
              </a:rPr>
              <a:t>Alle</a:t>
            </a:r>
            <a:r>
              <a:rPr lang="nl-NL" dirty="0" smtClean="0"/>
              <a:t> voor dit doel gebouwde machines kunnen onkruid bestrijden;</a:t>
            </a:r>
          </a:p>
          <a:p>
            <a:pPr lvl="0"/>
            <a:r>
              <a:rPr lang="nl-NL" dirty="0" smtClean="0">
                <a:solidFill>
                  <a:srgbClr val="FF9900"/>
                </a:solidFill>
              </a:rPr>
              <a:t>Weinig </a:t>
            </a:r>
            <a:r>
              <a:rPr lang="nl-NL" dirty="0" smtClean="0"/>
              <a:t>machines zijn geschikt voor onkruidbeheer!!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7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VOORSCHRIJVEN VAN METHODEN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>
                <a:solidFill>
                  <a:srgbClr val="66CCFF"/>
                </a:solidFill>
              </a:rPr>
              <a:t>IS DIT IN EEN BESTEK </a:t>
            </a:r>
            <a:r>
              <a:rPr lang="nl-NL" dirty="0">
                <a:solidFill>
                  <a:srgbClr val="66CCFF"/>
                </a:solidFill>
              </a:rPr>
              <a:t>TOEGESTAAN</a:t>
            </a:r>
            <a:r>
              <a:rPr lang="nl-NL" dirty="0" smtClean="0">
                <a:solidFill>
                  <a:srgbClr val="66CCFF"/>
                </a:solidFill>
              </a:rPr>
              <a:t>? JA.</a:t>
            </a:r>
          </a:p>
          <a:p>
            <a:r>
              <a:rPr lang="nl-NL" sz="2400" dirty="0"/>
              <a:t>Voor zover de aanpak onderdelen van de OR beïnvloedt</a:t>
            </a:r>
          </a:p>
          <a:p>
            <a:r>
              <a:rPr lang="nl-NL" sz="2400" dirty="0"/>
              <a:t>Voor zover op grond van </a:t>
            </a:r>
            <a:r>
              <a:rPr lang="nl-NL" sz="2400" dirty="0">
                <a:solidFill>
                  <a:srgbClr val="33CC33"/>
                </a:solidFill>
              </a:rPr>
              <a:t>aantoonbare</a:t>
            </a:r>
            <a:r>
              <a:rPr lang="nl-NL" sz="2400" dirty="0"/>
              <a:t> duurzaamheidsaspecten wordt gekozen</a:t>
            </a:r>
          </a:p>
          <a:p>
            <a:r>
              <a:rPr lang="nl-NL" sz="2400" dirty="0"/>
              <a:t>Voor zover keuzes worden gemaakt in verband met capaciteit van methoden/machines</a:t>
            </a:r>
          </a:p>
          <a:p>
            <a:r>
              <a:rPr lang="nl-NL" sz="2400" dirty="0"/>
              <a:t>Voor zover aspecten voor overlast of vervolgkosten zorgen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25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BEELDCRITERIA VEGEN IN BESTEK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CROW-KOR 2013: </a:t>
            </a:r>
            <a:br>
              <a:rPr lang="nl-NL" dirty="0" smtClean="0"/>
            </a:br>
            <a:r>
              <a:rPr lang="nl-NL" dirty="0" smtClean="0"/>
              <a:t>meetstrook 100 m1 (= 50 m2)</a:t>
            </a:r>
          </a:p>
          <a:p>
            <a:endParaRPr lang="nl-NL" dirty="0" smtClean="0"/>
          </a:p>
          <a:p>
            <a:r>
              <a:rPr lang="nl-NL" dirty="0" smtClean="0"/>
              <a:t>RAW Standaard 2010: </a:t>
            </a:r>
            <a:br>
              <a:rPr lang="nl-NL" dirty="0" smtClean="0"/>
            </a:br>
            <a:r>
              <a:rPr lang="nl-NL" dirty="0" smtClean="0"/>
              <a:t>meetstrook 20 m1 (= 10 m2)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137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BEHEER </a:t>
            </a:r>
            <a:r>
              <a:rPr lang="nl-NL" dirty="0" smtClean="0"/>
              <a:t>HARDE GRASKANTEN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71803" y="1752600"/>
            <a:ext cx="4342580" cy="3810000"/>
          </a:xfrm>
        </p:spPr>
        <p:txBody>
          <a:bodyPr/>
          <a:lstStyle/>
          <a:p>
            <a:r>
              <a:rPr lang="nl-NL" dirty="0" smtClean="0"/>
              <a:t>Frequentie </a:t>
            </a:r>
            <a:r>
              <a:rPr lang="nl-NL" dirty="0"/>
              <a:t>van </a:t>
            </a:r>
            <a:r>
              <a:rPr lang="nl-NL" dirty="0" smtClean="0"/>
              <a:t>2 keer </a:t>
            </a:r>
            <a:br>
              <a:rPr lang="nl-NL" dirty="0" smtClean="0"/>
            </a:br>
            <a:r>
              <a:rPr lang="nl-NL" dirty="0" smtClean="0"/>
              <a:t>steken </a:t>
            </a:r>
            <a:r>
              <a:rPr lang="nl-NL" dirty="0"/>
              <a:t>is voordeliger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dan </a:t>
            </a:r>
            <a:r>
              <a:rPr lang="nl-NL" dirty="0"/>
              <a:t>0,5 of 1 keer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698089" y="2407944"/>
            <a:ext cx="3903759" cy="260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73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BEHEER BOOMSPIEGELS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71800" y="1752600"/>
            <a:ext cx="4564360" cy="3810000"/>
          </a:xfrm>
        </p:spPr>
        <p:txBody>
          <a:bodyPr/>
          <a:lstStyle/>
          <a:p>
            <a:r>
              <a:rPr lang="nl-NL" dirty="0" smtClean="0"/>
              <a:t>Frequent beheer van </a:t>
            </a:r>
            <a:br>
              <a:rPr lang="nl-NL" dirty="0" smtClean="0"/>
            </a:br>
            <a:r>
              <a:rPr lang="nl-NL" dirty="0" smtClean="0"/>
              <a:t>boomspiegels verdient </a:t>
            </a:r>
            <a:br>
              <a:rPr lang="nl-NL" dirty="0" smtClean="0"/>
            </a:br>
            <a:r>
              <a:rPr lang="nl-NL" dirty="0" smtClean="0"/>
              <a:t>zich terug in onkruidbeheer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32" y="1568413"/>
            <a:ext cx="2880000" cy="192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55" y="3672521"/>
            <a:ext cx="2880000" cy="1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OBSTAKELDICHTHEID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  <a:p>
            <a:r>
              <a:rPr lang="nl-NL" smtClean="0"/>
              <a:t>Plaats multifunctionele obstakels</a:t>
            </a:r>
          </a:p>
          <a:p>
            <a:r>
              <a:rPr lang="nl-NL" smtClean="0"/>
              <a:t>Houdt rekening met ruimte voor machines</a:t>
            </a:r>
          </a:p>
          <a:p>
            <a:r>
              <a:rPr lang="nl-NL" smtClean="0"/>
              <a:t> Gebruik passtukken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33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ONKRUIDWERENDE INRICHTING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Terugverdieneffect meerkosten gering</a:t>
            </a:r>
          </a:p>
          <a:p>
            <a:r>
              <a:rPr lang="nl-NL" dirty="0" smtClean="0"/>
              <a:t>Voordeel met name zoeken in beeldkwaliteit</a:t>
            </a:r>
          </a:p>
          <a:p>
            <a:r>
              <a:rPr lang="nl-NL" dirty="0" smtClean="0"/>
              <a:t>CROW: Ontwerpvoorbeelden </a:t>
            </a:r>
            <a:r>
              <a:rPr lang="nl-NL" dirty="0" err="1" smtClean="0"/>
              <a:t>onkruidwerende</a:t>
            </a:r>
            <a:r>
              <a:rPr lang="nl-NL" dirty="0" smtClean="0"/>
              <a:t> verhardingen </a:t>
            </a:r>
            <a:br>
              <a:rPr lang="nl-NL" dirty="0" smtClean="0"/>
            </a:br>
            <a:r>
              <a:rPr lang="nl-NL" sz="2400" dirty="0"/>
              <a:t>(online kennismodule Onkruid en verhardingen)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6445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VOOR WAT BETREFT DE KOSTEN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Uw bestek regisseert het kostenplaatje</a:t>
            </a:r>
          </a:p>
          <a:p>
            <a:pPr lvl="0"/>
            <a:endParaRPr lang="nl-NL" dirty="0" smtClean="0"/>
          </a:p>
          <a:p>
            <a:pPr marL="0" indent="0">
              <a:buNone/>
            </a:pPr>
            <a:r>
              <a:rPr lang="nl-NL" dirty="0" smtClean="0">
                <a:solidFill>
                  <a:srgbClr val="66CCFF"/>
                </a:solidFill>
              </a:rPr>
              <a:t>Vraag: </a:t>
            </a:r>
          </a:p>
          <a:p>
            <a:pPr lvl="0"/>
            <a:r>
              <a:rPr lang="nl-NL" dirty="0" smtClean="0"/>
              <a:t>Wat betaalt u per m2 per jaar?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27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LET OP DE KOSTEN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Goten en obstakels zijn goed </a:t>
            </a:r>
            <a:br>
              <a:rPr lang="nl-NL" dirty="0" smtClean="0"/>
            </a:br>
            <a:r>
              <a:rPr lang="nl-NL" dirty="0" smtClean="0"/>
              <a:t>voor 50% van de kosten</a:t>
            </a:r>
          </a:p>
          <a:p>
            <a:r>
              <a:rPr lang="nl-NL" dirty="0" smtClean="0"/>
              <a:t>Vegen is goedkoper dan </a:t>
            </a:r>
            <a:br>
              <a:rPr lang="nl-NL" dirty="0" smtClean="0"/>
            </a:br>
            <a:r>
              <a:rPr lang="nl-NL" dirty="0" smtClean="0"/>
              <a:t>onkruid bestrijden</a:t>
            </a:r>
          </a:p>
          <a:p>
            <a:r>
              <a:rPr lang="nl-NL" dirty="0" smtClean="0"/>
              <a:t>Klimaataanpassing leidt tot </a:t>
            </a:r>
            <a:br>
              <a:rPr lang="nl-NL" dirty="0" smtClean="0"/>
            </a:br>
            <a:r>
              <a:rPr lang="nl-NL" dirty="0" smtClean="0"/>
              <a:t>hogere veegfrequentie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6707" y="1567660"/>
            <a:ext cx="2808312" cy="1872208"/>
          </a:xfrm>
          <a:prstGeom prst="rect">
            <a:avLst/>
          </a:prstGeom>
        </p:spPr>
      </p:pic>
      <p:pic>
        <p:nvPicPr>
          <p:cNvPr id="5" name="Tijdelijke aanduiding voor inhoud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492" y="4005064"/>
            <a:ext cx="2412481" cy="16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180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KLIMAAT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71800" y="1752600"/>
            <a:ext cx="5932512" cy="3810000"/>
          </a:xfrm>
        </p:spPr>
        <p:txBody>
          <a:bodyPr/>
          <a:lstStyle/>
          <a:p>
            <a:pPr lvl="0"/>
            <a:endParaRPr lang="nl-NL" dirty="0" smtClean="0"/>
          </a:p>
          <a:p>
            <a:pPr lvl="0"/>
            <a:r>
              <a:rPr lang="nl-NL" dirty="0" smtClean="0"/>
              <a:t>De klimaataanpassing zal naar verwachting zorgen voor meer onkruidgroei en daarmee voor hogere kosten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08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8048" y="2420888"/>
            <a:ext cx="3598862" cy="857250"/>
          </a:xfrm>
        </p:spPr>
        <p:txBody>
          <a:bodyPr/>
          <a:lstStyle/>
          <a:p>
            <a:r>
              <a:rPr lang="nl-NL" dirty="0" smtClean="0"/>
              <a:t>Gewasbescherming buiten de landbouw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i="1" dirty="0"/>
              <a:t>stand van zaken regelgeving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8048" y="3573016"/>
            <a:ext cx="3598862" cy="2592288"/>
          </a:xfrm>
        </p:spPr>
        <p:txBody>
          <a:bodyPr/>
          <a:lstStyle/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Martin </a:t>
            </a:r>
            <a:r>
              <a:rPr lang="nl-NL" dirty="0" err="1" smtClean="0"/>
              <a:t>Keve</a:t>
            </a:r>
            <a:endParaRPr lang="nl-NL" dirty="0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477000" y="762000"/>
            <a:ext cx="2819400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5127" name="Picture 7" descr="I:\AAA Logo's Infrastructuur en Milieu\IenM\Woordmerk voor Powerpoint_di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4300" y="609600"/>
            <a:ext cx="3822700" cy="865188"/>
          </a:xfrm>
          <a:prstGeom prst="rect">
            <a:avLst/>
          </a:prstGeom>
          <a:noFill/>
        </p:spPr>
      </p:pic>
      <p:pic>
        <p:nvPicPr>
          <p:cNvPr id="7" name="Picture 10" descr="http://www.lenntech.com/images/oppervlaktewa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476672"/>
            <a:ext cx="2016224" cy="1296144"/>
          </a:xfrm>
          <a:prstGeom prst="rect">
            <a:avLst/>
          </a:prstGeom>
          <a:noFill/>
        </p:spPr>
      </p:pic>
      <p:pic>
        <p:nvPicPr>
          <p:cNvPr id="8" name="Picture 4" descr="http://www.wolterinck.nl/wp-content/uploads/2010/02/Wave-onkruidbeheersing-onkruidbestrijd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537" y="1988840"/>
            <a:ext cx="2016225" cy="1296144"/>
          </a:xfrm>
          <a:prstGeom prst="rect">
            <a:avLst/>
          </a:prstGeom>
          <a:noFill/>
        </p:spPr>
      </p:pic>
      <p:pic>
        <p:nvPicPr>
          <p:cNvPr id="9" name="Picture 8" descr="http://ta.twi.tudelft.nl/nw/users/vuik/wi3094/rai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536" y="5157192"/>
            <a:ext cx="2016224" cy="1330592"/>
          </a:xfrm>
          <a:prstGeom prst="rect">
            <a:avLst/>
          </a:prstGeom>
          <a:noFill/>
        </p:spPr>
      </p:pic>
      <p:pic>
        <p:nvPicPr>
          <p:cNvPr id="10" name="Picture 4" descr="http://www.wageningenur.nl/upload_mm/1/8/7/a5ebfa68-8a8b-48ee-870a-4da6490e8c06_eikenproc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9536" y="3501008"/>
            <a:ext cx="2016224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240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GEZAMENLIJK AANBESTEDEN?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Synergievoordelen:	lagere kosten</a:t>
            </a:r>
          </a:p>
          <a:p>
            <a:r>
              <a:rPr lang="nl-NL" dirty="0" smtClean="0"/>
              <a:t>Eén bestek, per gemeente één </a:t>
            </a:r>
            <a:r>
              <a:rPr lang="nl-NL" dirty="0" err="1" smtClean="0"/>
              <a:t>besteksperceel</a:t>
            </a:r>
            <a:endParaRPr lang="nl-NL" dirty="0" smtClean="0"/>
          </a:p>
          <a:p>
            <a:r>
              <a:rPr lang="nl-NL" dirty="0" smtClean="0"/>
              <a:t>Verschillen in criteria per perceel mogelijk</a:t>
            </a:r>
          </a:p>
          <a:p>
            <a:r>
              <a:rPr lang="nl-NL" dirty="0" smtClean="0"/>
              <a:t>Nodig: protocol voor inzet machines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442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SANCTIES IN HET BESTEK?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71800" y="1752600"/>
            <a:ext cx="7372672" cy="3810000"/>
          </a:xfrm>
        </p:spPr>
        <p:txBody>
          <a:bodyPr/>
          <a:lstStyle/>
          <a:p>
            <a:r>
              <a:rPr lang="nl-NL" dirty="0" smtClean="0"/>
              <a:t>CROW: Te hoog. Niet werkbaar bij onderverdeling van besteksposten</a:t>
            </a:r>
          </a:p>
          <a:p>
            <a:r>
              <a:rPr lang="nl-NL" dirty="0"/>
              <a:t>Andere </a:t>
            </a:r>
            <a:r>
              <a:rPr lang="nl-NL" dirty="0" smtClean="0"/>
              <a:t>varianten …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>
                <a:solidFill>
                  <a:srgbClr val="66CCFF"/>
                </a:solidFill>
              </a:rPr>
              <a:t>Rigide gebruik van sanctiemodel</a:t>
            </a:r>
            <a:r>
              <a:rPr lang="nl-NL" dirty="0" smtClean="0">
                <a:solidFill>
                  <a:srgbClr val="00B0F0"/>
                </a:solidFill>
              </a:rPr>
              <a:t>: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kost zowel opdrachtnemer als opdrachtgever geld</a:t>
            </a:r>
          </a:p>
        </p:txBody>
      </p:sp>
    </p:spTree>
    <p:extLst>
      <p:ext uri="{BB962C8B-B14F-4D97-AF65-F5344CB8AC3E}">
        <p14:creationId xmlns:p14="http://schemas.microsoft.com/office/powerpoint/2010/main" val="942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DIRECTIEVOERING/TOEZICHT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Werk met een beeldbestek</a:t>
            </a:r>
          </a:p>
          <a:p>
            <a:r>
              <a:rPr lang="nl-NL" dirty="0" smtClean="0"/>
              <a:t>Aan de voorkant: kies een realistisch kwaliteitsbeeld</a:t>
            </a:r>
          </a:p>
          <a:p>
            <a:r>
              <a:rPr lang="nl-NL" dirty="0" smtClean="0"/>
              <a:t>Aan de achterkant: beoordeel niet alleen op beeld maar ook op omstandigheden </a:t>
            </a:r>
            <a:br>
              <a:rPr lang="nl-NL" dirty="0" smtClean="0"/>
            </a:br>
            <a:r>
              <a:rPr lang="nl-NL" sz="2400" dirty="0"/>
              <a:t>(lopende discussie risicoverdeling klimaat)</a:t>
            </a:r>
          </a:p>
        </p:txBody>
      </p:sp>
    </p:spTree>
    <p:extLst>
      <p:ext uri="{BB962C8B-B14F-4D97-AF65-F5344CB8AC3E}">
        <p14:creationId xmlns:p14="http://schemas.microsoft.com/office/powerpoint/2010/main" val="4846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nl-NL" dirty="0" smtClean="0"/>
              <a:t>KWALITEITSBORGING IN BESTEK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2859740" y="3140968"/>
            <a:ext cx="7086600" cy="1752600"/>
          </a:xfrm>
        </p:spPr>
        <p:txBody>
          <a:bodyPr/>
          <a:lstStyle/>
          <a:p>
            <a:pPr lvl="0"/>
            <a:endParaRPr lang="nl-NL" dirty="0" smtClean="0"/>
          </a:p>
          <a:p>
            <a:pPr lvl="0" algn="r"/>
            <a:r>
              <a:rPr lang="nl-NL" dirty="0" smtClean="0"/>
              <a:t>Zin en onzin van voorgeschreven kwaliteitsborging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363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KWALITEITSCONTROLE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/>
              <a:t>Tijdsduur uitvoering controlemetingen</a:t>
            </a:r>
          </a:p>
          <a:p>
            <a:r>
              <a:rPr lang="nl-NL" dirty="0" smtClean="0"/>
              <a:t>Risicoverdeling (toekomst)</a:t>
            </a:r>
          </a:p>
          <a:p>
            <a:r>
              <a:rPr lang="nl-NL" dirty="0" smtClean="0"/>
              <a:t>Overweging  sancties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949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KWALITEITCONTROLE + BORGING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43" y="1728953"/>
            <a:ext cx="2380096" cy="3810000"/>
          </a:xfrm>
        </p:spPr>
      </p:pic>
      <p:sp>
        <p:nvSpPr>
          <p:cNvPr id="10" name="Tijdelijke aanduiding voor inhoud 2"/>
          <p:cNvSpPr txBox="1">
            <a:spLocks/>
          </p:cNvSpPr>
          <p:nvPr/>
        </p:nvSpPr>
        <p:spPr bwMode="auto">
          <a:xfrm>
            <a:off x="2971800" y="1752600"/>
            <a:ext cx="406030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E574"/>
              </a:buClr>
              <a:buSzPct val="120000"/>
              <a:buChar char="•"/>
              <a:defRPr sz="320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E574"/>
              </a:buClr>
              <a:buSzPct val="120000"/>
              <a:buChar char="–"/>
              <a:defRPr sz="2800">
                <a:solidFill>
                  <a:srgbClr val="FFFFFF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•"/>
              <a:defRPr sz="2400">
                <a:solidFill>
                  <a:srgbClr val="FFFFFF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–"/>
              <a:defRPr sz="2400">
                <a:solidFill>
                  <a:srgbClr val="FFFFFF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»"/>
              <a:defRPr sz="2400">
                <a:solidFill>
                  <a:srgbClr val="FFFFFF"/>
                </a:solidFill>
                <a:latin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NL" kern="0" dirty="0"/>
              <a:t>Met behulp van de </a:t>
            </a:r>
            <a:r>
              <a:rPr lang="nl-NL" kern="0" dirty="0" err="1"/>
              <a:t>verkennermethode</a:t>
            </a:r>
            <a:endParaRPr lang="nl-NL" kern="0" dirty="0"/>
          </a:p>
          <a:p>
            <a:endParaRPr lang="nl-NL" kern="0" dirty="0"/>
          </a:p>
          <a:p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29101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dirty="0"/>
              <a:t>Hoe werkt het?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6683" y="1700808"/>
            <a:ext cx="2380096" cy="3810000"/>
          </a:xfrm>
        </p:spPr>
      </p:pic>
      <p:sp>
        <p:nvSpPr>
          <p:cNvPr id="6" name="Tekstvak 5"/>
          <p:cNvSpPr txBox="1"/>
          <p:nvPr/>
        </p:nvSpPr>
        <p:spPr>
          <a:xfrm>
            <a:off x="3032411" y="1700808"/>
            <a:ext cx="4534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….</a:t>
            </a:r>
            <a:endParaRPr lang="nl-NL" altLang="nl-NL" dirty="0">
              <a:solidFill>
                <a:srgbClr val="F8E574"/>
              </a:solidFill>
              <a:latin typeface="Calibri" charset="0"/>
              <a:ea typeface="Calibri" charset="0"/>
              <a:cs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dirty="0">
                <a:solidFill>
                  <a:srgbClr val="F8E574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nl-NL" altLang="nl-NL" dirty="0">
                <a:solidFill>
                  <a:srgbClr val="F8E574"/>
                </a:solidFill>
                <a:latin typeface="Calibri" charset="0"/>
                <a:ea typeface="Calibri" charset="0"/>
                <a:cs typeface="Calibri" charset="0"/>
              </a:rPr>
            </a:br>
            <a:endParaRPr lang="nl-NL" dirty="0">
              <a:solidFill>
                <a:srgbClr val="F8E574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dirty="0"/>
              <a:t>Filter toont de taken</a:t>
            </a:r>
          </a:p>
        </p:txBody>
      </p:sp>
      <p:pic>
        <p:nvPicPr>
          <p:cNvPr id="4" name="Tijdelijke aanduiding voor inhoud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228" y="1628805"/>
            <a:ext cx="7037977" cy="385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9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dirty="0"/>
              <a:t>Registratie van beheer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55400"/>
            <a:ext cx="238009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5447928" y="1570396"/>
            <a:ext cx="45342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Als machinist klaar is met zijn taak meldt hij dit middels de knop ‘EINDE WERK’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Als het werk af is wordt hij automatisch genavigeerd naar de eerst volgende taak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Opmerking: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Datum en tijd bij aanvang en einde werk worden automatisch geregistreerd en zijn terug te zien webapplicatie</a:t>
            </a:r>
            <a:r>
              <a:rPr lang="nl-NL" altLang="nl-NL" dirty="0">
                <a:solidFill>
                  <a:srgbClr val="F8E574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nl-NL" altLang="nl-NL" dirty="0">
                <a:solidFill>
                  <a:srgbClr val="F8E574"/>
                </a:solidFill>
                <a:latin typeface="Calibri" charset="0"/>
                <a:ea typeface="Calibri" charset="0"/>
                <a:cs typeface="Calibri" charset="0"/>
              </a:rPr>
            </a:br>
            <a:endParaRPr lang="nl-NL" altLang="nl-NL" dirty="0">
              <a:solidFill>
                <a:srgbClr val="F8E574"/>
              </a:solidFill>
              <a:latin typeface="Calibri" charset="0"/>
              <a:ea typeface="Calibri" charset="0"/>
              <a:cs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dirty="0">
              <a:solidFill>
                <a:srgbClr val="F8E574"/>
              </a:solidFill>
              <a:latin typeface="Calibri" charset="0"/>
              <a:ea typeface="Calibri" charset="0"/>
              <a:cs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dirty="0">
                <a:solidFill>
                  <a:srgbClr val="F8E574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nl-NL" altLang="nl-NL" dirty="0">
                <a:solidFill>
                  <a:srgbClr val="F8E574"/>
                </a:solidFill>
                <a:latin typeface="Calibri" charset="0"/>
                <a:ea typeface="Calibri" charset="0"/>
                <a:cs typeface="Calibri" charset="0"/>
              </a:rPr>
            </a:br>
            <a:endParaRPr lang="nl-NL" dirty="0">
              <a:solidFill>
                <a:srgbClr val="F8E57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Pijl rechts 2"/>
          <p:cNvSpPr/>
          <p:nvPr/>
        </p:nvSpPr>
        <p:spPr bwMode="auto">
          <a:xfrm>
            <a:off x="4775832" y="4365104"/>
            <a:ext cx="1152128" cy="599546"/>
          </a:xfrm>
          <a:prstGeom prst="leftArrow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0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"/>
            <a:ext cx="8316416" cy="5802562"/>
          </a:xfrm>
        </p:spPr>
      </p:pic>
    </p:spTree>
    <p:extLst>
      <p:ext uri="{BB962C8B-B14F-4D97-AF65-F5344CB8AC3E}">
        <p14:creationId xmlns:p14="http://schemas.microsoft.com/office/powerpoint/2010/main" val="10079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Stand van zaken regelgeving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Samenvatting regelgeving</a:t>
            </a:r>
          </a:p>
          <a:p>
            <a:pPr>
              <a:buNone/>
            </a:pPr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Toezicht Nederlandse Voedsel- en Waren Autoriteit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78A39A-4C99-4BCD-B018-36BE006FADB3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Ministerie van Infrastructuur en Milieu</a:t>
            </a:r>
            <a:endParaRPr lang="nl-NL" dirty="0"/>
          </a:p>
        </p:txBody>
      </p:sp>
      <p:pic>
        <p:nvPicPr>
          <p:cNvPr id="7" name="Afbeelding 6" descr="http://img.swphost.com/SoziO/2012/e-nieuwsbrief/bigstockphoto_Gavel_And_Book_11636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872" y="3429000"/>
            <a:ext cx="26631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4899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771515" y="188641"/>
          <a:ext cx="7638967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ocument" r:id="rId4" imgW="5689600" imgH="4102100" progId="Word.Document.12">
                  <p:embed/>
                </p:oleObj>
              </mc:Choice>
              <mc:Fallback>
                <p:oleObj name="Document" r:id="rId4" imgW="5689600" imgH="4102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71515" y="188641"/>
                        <a:ext cx="7638967" cy="5256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88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jdelijke aanduiding voor inhoud 2"/>
          <p:cNvSpPr>
            <a:spLocks noGrp="1"/>
          </p:cNvSpPr>
          <p:nvPr>
            <p:ph idx="1"/>
          </p:nvPr>
        </p:nvSpPr>
        <p:spPr>
          <a:xfrm>
            <a:off x="3143676" y="512026"/>
            <a:ext cx="6912769" cy="4717181"/>
          </a:xfrm>
        </p:spPr>
        <p:txBody>
          <a:bodyPr/>
          <a:lstStyle/>
          <a:p>
            <a:pPr algn="ctr">
              <a:buFontTx/>
              <a:buNone/>
            </a:pPr>
            <a:r>
              <a:rPr lang="nl-NL" sz="4000" b="1" dirty="0">
                <a:solidFill>
                  <a:srgbClr val="F8E574"/>
                </a:solidFill>
              </a:rPr>
              <a:t>Vragen?</a:t>
            </a:r>
          </a:p>
          <a:p>
            <a:pPr algn="ctr">
              <a:buFontTx/>
              <a:buNone/>
            </a:pPr>
            <a:endParaRPr lang="nl-NL" sz="2000" i="1" dirty="0">
              <a:solidFill>
                <a:srgbClr val="F8E574"/>
              </a:solidFill>
            </a:endParaRPr>
          </a:p>
          <a:p>
            <a:pPr algn="ctr">
              <a:buFontTx/>
              <a:buNone/>
            </a:pPr>
            <a:r>
              <a:rPr lang="nl-NL" sz="2000" dirty="0">
                <a:solidFill>
                  <a:schemeClr val="bg1"/>
                </a:solidFill>
              </a:rPr>
              <a:t>Jan Hekman</a:t>
            </a:r>
            <a:br>
              <a:rPr lang="nl-NL" sz="2000" dirty="0">
                <a:solidFill>
                  <a:schemeClr val="bg1"/>
                </a:solidFill>
              </a:rPr>
            </a:br>
            <a:r>
              <a:rPr lang="nl-NL" sz="2000" dirty="0" err="1">
                <a:solidFill>
                  <a:schemeClr val="bg1"/>
                </a:solidFill>
              </a:rPr>
              <a:t>Eco</a:t>
            </a:r>
            <a:r>
              <a:rPr lang="nl-NL" sz="2000" dirty="0">
                <a:solidFill>
                  <a:schemeClr val="bg1"/>
                </a:solidFill>
              </a:rPr>
              <a:t> Consult – Groen, Milieu &amp; Management</a:t>
            </a:r>
          </a:p>
          <a:p>
            <a:pPr algn="ctr">
              <a:buFontTx/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nl-NL" sz="2000" dirty="0" err="1">
                <a:solidFill>
                  <a:schemeClr val="bg1"/>
                </a:solidFill>
              </a:rPr>
              <a:t>www.ecoconsult-gmm.nl</a:t>
            </a: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2" name="Afbeelding 1" descr="Schermafbeelding 2015-10-13 om 17.43.0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362278"/>
            <a:ext cx="4104456" cy="23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8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NL" dirty="0">
              <a:ea typeface="+mj-ea"/>
              <a:cs typeface="ＭＳ Ｐゴシック" charset="0"/>
            </a:endParaRPr>
          </a:p>
        </p:txBody>
      </p:sp>
      <p:grpSp>
        <p:nvGrpSpPr>
          <p:cNvPr id="15362" name="Groeperen 9"/>
          <p:cNvGrpSpPr>
            <a:grpSpLocks/>
          </p:cNvGrpSpPr>
          <p:nvPr/>
        </p:nvGrpSpPr>
        <p:grpSpPr bwMode="auto">
          <a:xfrm>
            <a:off x="1524000" y="5170489"/>
            <a:ext cx="9201150" cy="2003425"/>
            <a:chOff x="-33301" y="7048983"/>
            <a:chExt cx="9200837" cy="2002160"/>
          </a:xfrm>
        </p:grpSpPr>
        <p:pic>
          <p:nvPicPr>
            <p:cNvPr id="15365" name="Picture 1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Picture 2" descr="pasted-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15" y="744243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7" name="AutoShape 3"/>
            <p:cNvSpPr>
              <a:spLocks/>
            </p:cNvSpPr>
            <p:nvPr/>
          </p:nvSpPr>
          <p:spPr bwMode="auto">
            <a:xfrm>
              <a:off x="1658916" y="7323447"/>
              <a:ext cx="7127633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pic>
        <p:nvPicPr>
          <p:cNvPr id="15363" name="Afbeelding 3" descr="2441.14 Banner Powerpoint_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23"/>
          <a:stretch>
            <a:fillRect/>
          </a:stretch>
        </p:blipFill>
        <p:spPr bwMode="auto">
          <a:xfrm>
            <a:off x="1524000" y="1"/>
            <a:ext cx="91440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84313"/>
            <a:ext cx="9144000" cy="4756150"/>
          </a:xfrm>
        </p:spPr>
        <p:txBody>
          <a:bodyPr/>
          <a:lstStyle/>
          <a:p>
            <a:pPr marL="0" indent="0" algn="ctr">
              <a:buNone/>
              <a:defRPr/>
            </a:pPr>
            <a:endParaRPr lang="nl-NL" dirty="0" smtClean="0">
              <a:solidFill>
                <a:srgbClr val="000090"/>
              </a:solidFill>
              <a:latin typeface="Arial"/>
              <a:ea typeface="+mn-ea"/>
              <a:cs typeface="Arial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nl-NL" sz="3600" b="1" dirty="0">
                <a:solidFill>
                  <a:srgbClr val="000090"/>
                </a:solidFill>
                <a:latin typeface="Verdana"/>
                <a:ea typeface="+mn-ea"/>
                <a:cs typeface="Verdana"/>
              </a:rPr>
              <a:t>Chemievrij onkruidbeheer: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nl-NL" sz="3600" b="1" dirty="0">
                <a:solidFill>
                  <a:srgbClr val="000090"/>
                </a:solidFill>
                <a:latin typeface="Verdana"/>
                <a:ea typeface="+mn-ea"/>
                <a:cs typeface="Verdana"/>
              </a:rPr>
              <a:t>Ervaringen Schoon Water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nl-NL" sz="3600" b="1" dirty="0">
              <a:solidFill>
                <a:srgbClr val="000090"/>
              </a:solidFill>
              <a:latin typeface="Verdana"/>
              <a:ea typeface="+mn-ea"/>
              <a:cs typeface="Verdana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nl-NL" sz="1800" i="1" dirty="0">
              <a:latin typeface="Verdana"/>
              <a:ea typeface="+mn-ea"/>
              <a:cs typeface="Verdana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nl-NL" sz="2400" b="1" dirty="0">
                <a:latin typeface="Verdana"/>
                <a:ea typeface="+mn-ea"/>
                <a:cs typeface="Verdana"/>
              </a:rPr>
              <a:t>Joost Lommen (CLM)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nl-NL" sz="2400" dirty="0">
                <a:latin typeface="Verdana"/>
                <a:ea typeface="+mn-ea"/>
                <a:cs typeface="Verdana"/>
              </a:rPr>
              <a:t>Landelijke bijeenkomst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nl-NL" sz="2400" dirty="0">
                <a:latin typeface="Verdana"/>
                <a:ea typeface="+mn-ea"/>
                <a:cs typeface="Verdana"/>
              </a:rPr>
              <a:t>3 november 2016, Katwijk</a:t>
            </a:r>
          </a:p>
          <a:p>
            <a:pPr marL="0" indent="0" algn="r">
              <a:buNone/>
              <a:defRPr/>
            </a:pPr>
            <a:endParaRPr lang="nl-NL" sz="1800" i="1" dirty="0"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55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79650" y="0"/>
            <a:ext cx="7772400" cy="1143000"/>
          </a:xfrm>
        </p:spPr>
        <p:txBody>
          <a:bodyPr/>
          <a:lstStyle/>
          <a:p>
            <a:pPr>
              <a:defRPr/>
            </a:pPr>
            <a:endParaRPr lang="nl-NL" sz="2800" b="1" dirty="0">
              <a:latin typeface="Arial"/>
              <a:ea typeface="+mj-ea"/>
              <a:cs typeface="Arial"/>
            </a:endParaRPr>
          </a:p>
        </p:txBody>
      </p:sp>
      <p:grpSp>
        <p:nvGrpSpPr>
          <p:cNvPr id="17410" name="Groeperen 9"/>
          <p:cNvGrpSpPr>
            <a:grpSpLocks/>
          </p:cNvGrpSpPr>
          <p:nvPr/>
        </p:nvGrpSpPr>
        <p:grpSpPr bwMode="auto">
          <a:xfrm>
            <a:off x="1487488" y="5170489"/>
            <a:ext cx="9201151" cy="2003425"/>
            <a:chOff x="-33301" y="7048983"/>
            <a:chExt cx="9200837" cy="2002160"/>
          </a:xfrm>
        </p:grpSpPr>
        <p:pic>
          <p:nvPicPr>
            <p:cNvPr id="17416" name="Picture 1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2" descr="pasted-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16" y="744243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8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17411" name="Tijdelijke aanduiding voor inhou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1416050" y="0"/>
          <a:ext cx="97043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Acrobat Document" r:id="rId5" imgW="10706100" imgH="7556500" progId="AcroExch.Document.7">
                  <p:embed/>
                </p:oleObj>
              </mc:Choice>
              <mc:Fallback>
                <p:oleObj name="Acrobat Document" r:id="rId5" imgW="10706100" imgH="75565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050" y="0"/>
                        <a:ext cx="97043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Rechthoek 13"/>
          <p:cNvSpPr>
            <a:spLocks noChangeArrowheads="1"/>
          </p:cNvSpPr>
          <p:nvPr/>
        </p:nvSpPr>
        <p:spPr bwMode="auto">
          <a:xfrm>
            <a:off x="5843588" y="363538"/>
            <a:ext cx="4824412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7414" name="Picture 18" descr="IMG_039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260351"/>
            <a:ext cx="158432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 descr="Permalink voor ingesloten afbeelding">
            <a:hlinkClick r:id="" action="ppaction://hlinkfil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489282" y="5004594"/>
            <a:ext cx="13493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91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2313" y="0"/>
            <a:ext cx="7988300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>
                <a:solidFill>
                  <a:srgbClr val="000090"/>
                </a:solidFill>
                <a:latin typeface="Verdana"/>
                <a:cs typeface="Verdana"/>
              </a:rPr>
              <a:t>Omvang Schoon Water Brabant in grondwatergebieden 2016</a:t>
            </a: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18434" name="Groeperen 9"/>
          <p:cNvGrpSpPr>
            <a:grpSpLocks/>
          </p:cNvGrpSpPr>
          <p:nvPr/>
        </p:nvGrpSpPr>
        <p:grpSpPr bwMode="auto">
          <a:xfrm>
            <a:off x="1487488" y="5170489"/>
            <a:ext cx="9201151" cy="2003425"/>
            <a:chOff x="-33301" y="7048983"/>
            <a:chExt cx="9200837" cy="2002160"/>
          </a:xfrm>
        </p:grpSpPr>
        <p:pic>
          <p:nvPicPr>
            <p:cNvPr id="18440" name="Picture 1" descr="pasted-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2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0" y="747416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18435" name="Rechthoek 15"/>
          <p:cNvSpPr>
            <a:spLocks noChangeArrowheads="1"/>
          </p:cNvSpPr>
          <p:nvPr/>
        </p:nvSpPr>
        <p:spPr bwMode="auto">
          <a:xfrm>
            <a:off x="1774825" y="1125539"/>
            <a:ext cx="8713788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None/>
            </a:pPr>
            <a:r>
              <a:rPr lang="nl-NL" altLang="nl-NL" sz="2000" b="1">
                <a:solidFill>
                  <a:srgbClr val="000000"/>
                </a:solidFill>
                <a:latin typeface="Verdana" panose="020B0604030504040204" pitchFamily="34" charset="0"/>
              </a:rPr>
              <a:t>16+3</a:t>
            </a:r>
            <a:r>
              <a:rPr lang="nl-NL" altLang="nl-NL" sz="2000">
                <a:solidFill>
                  <a:srgbClr val="000000"/>
                </a:solidFill>
                <a:latin typeface="Verdana" panose="020B0604030504040204" pitchFamily="34" charset="0"/>
              </a:rPr>
              <a:t>   Gemeenten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None/>
            </a:pPr>
            <a:r>
              <a:rPr lang="nl-NL" altLang="nl-NL" sz="2000" b="1">
                <a:solidFill>
                  <a:srgbClr val="000000"/>
                </a:solidFill>
                <a:latin typeface="Verdana" panose="020B0604030504040204" pitchFamily="34" charset="0"/>
              </a:rPr>
              <a:t>400</a:t>
            </a:r>
            <a:r>
              <a:rPr lang="nl-NL" altLang="nl-NL" sz="2000">
                <a:solidFill>
                  <a:srgbClr val="000000"/>
                </a:solidFill>
                <a:latin typeface="Verdana" panose="020B0604030504040204" pitchFamily="34" charset="0"/>
              </a:rPr>
              <a:t>      Agrariërs/loonwerkers (8000 ha, 80% reductie MBP)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None/>
            </a:pPr>
            <a:r>
              <a:rPr lang="nl-NL" altLang="nl-NL" sz="2000" b="1">
                <a:solidFill>
                  <a:srgbClr val="000000"/>
                </a:solidFill>
                <a:latin typeface="Verdana" panose="020B0604030504040204" pitchFamily="34" charset="0"/>
              </a:rPr>
              <a:t>5</a:t>
            </a:r>
            <a:r>
              <a:rPr lang="nl-NL" altLang="nl-NL" sz="2000">
                <a:solidFill>
                  <a:srgbClr val="000000"/>
                </a:solidFill>
                <a:latin typeface="Verdana" panose="020B0604030504040204" pitchFamily="34" charset="0"/>
              </a:rPr>
              <a:t>          Bedrijven (van een totaal van 3300)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2000" b="1">
                <a:solidFill>
                  <a:srgbClr val="000000"/>
                </a:solidFill>
                <a:latin typeface="Verdana" panose="020B0604030504040204" pitchFamily="34" charset="0"/>
              </a:rPr>
              <a:t>20.000</a:t>
            </a:r>
            <a:r>
              <a:rPr lang="nl-NL" altLang="nl-NL" sz="2000">
                <a:solidFill>
                  <a:srgbClr val="000000"/>
                </a:solidFill>
                <a:latin typeface="Verdana" panose="020B0604030504040204" pitchFamily="34" charset="0"/>
              </a:rPr>
              <a:t> Inwoners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2000">
                <a:solidFill>
                  <a:srgbClr val="000000"/>
                </a:solidFill>
                <a:latin typeface="Verdana" panose="020B0604030504040204" pitchFamily="34" charset="0"/>
              </a:rPr>
              <a:t>Heel verschillende partijen werken gezamenlijk aan eenzelfde doel.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endParaRPr lang="nl-NL" altLang="nl-NL" sz="1200" b="1">
              <a:solidFill>
                <a:srgbClr val="000000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2800" b="1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				</a:t>
            </a: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8436" name="Afbeelding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573463"/>
            <a:ext cx="21113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4868864"/>
            <a:ext cx="244157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 descr="http://t1.gstatic.com/images?q=tbn:ANd9GcRXoHelMRMn6I-UHhUxD-JKuuGYDBuZaUuctPDByCPomTfe0vG7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4221163"/>
            <a:ext cx="2492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Afbeelding 3" descr="Schermafbeelding 2016-09-23 om 12.12.1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339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7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7965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>
                <a:solidFill>
                  <a:srgbClr val="000090"/>
                </a:solidFill>
                <a:latin typeface="Verdana"/>
                <a:cs typeface="Verdana"/>
              </a:rPr>
              <a:t>Praktijkvoorbeelden Eindhoven</a:t>
            </a: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19458" name="Groeperen 9"/>
          <p:cNvGrpSpPr>
            <a:grpSpLocks/>
          </p:cNvGrpSpPr>
          <p:nvPr/>
        </p:nvGrpSpPr>
        <p:grpSpPr bwMode="auto">
          <a:xfrm>
            <a:off x="1487488" y="5170488"/>
            <a:ext cx="9201151" cy="1701800"/>
            <a:chOff x="-33301" y="7048983"/>
            <a:chExt cx="9200837" cy="1700725"/>
          </a:xfrm>
        </p:grpSpPr>
        <p:pic>
          <p:nvPicPr>
            <p:cNvPr id="19466" name="Picture 1" descr="pasted-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2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17" y="7323545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>
          <a:xfrm>
            <a:off x="6600826" y="1268413"/>
            <a:ext cx="5541963" cy="792162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nl-NL" altLang="nl-NL" sz="1800" b="1">
                <a:solidFill>
                  <a:srgbClr val="008000"/>
                </a:solidFill>
                <a:latin typeface="Verdana" panose="020B0604030504040204" pitchFamily="34" charset="0"/>
              </a:rPr>
              <a:t>Goed: goed bereikbaar</a:t>
            </a:r>
          </a:p>
        </p:txBody>
      </p:sp>
      <p:pic>
        <p:nvPicPr>
          <p:cNvPr id="19460" name="Picture 5" descr="DSC01124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52514"/>
            <a:ext cx="4465638" cy="3348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4" descr="DSC01124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2205038"/>
            <a:ext cx="4619625" cy="346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7535863" y="1773239"/>
            <a:ext cx="431800" cy="1728787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463" name="Rechthoek 3"/>
          <p:cNvSpPr>
            <a:spLocks noChangeArrowheads="1"/>
          </p:cNvSpPr>
          <p:nvPr/>
        </p:nvSpPr>
        <p:spPr bwMode="auto">
          <a:xfrm>
            <a:off x="1847850" y="4797425"/>
            <a:ext cx="3189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l-NL" altLang="nl-NL" sz="1800" b="1">
                <a:solidFill>
                  <a:srgbClr val="FF0000"/>
                </a:solidFill>
                <a:latin typeface="Verdana" panose="020B0604030504040204" pitchFamily="34" charset="0"/>
              </a:rPr>
              <a:t>Fout: slecht bereikbaar</a:t>
            </a: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3216275" y="3860800"/>
            <a:ext cx="647700" cy="1081088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465" name="Rechthoek 4"/>
          <p:cNvSpPr>
            <a:spLocks noChangeArrowheads="1"/>
          </p:cNvSpPr>
          <p:nvPr/>
        </p:nvSpPr>
        <p:spPr bwMode="auto">
          <a:xfrm>
            <a:off x="3000375" y="6165851"/>
            <a:ext cx="741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>
                <a:solidFill>
                  <a:srgbClr val="FFFFFF"/>
                </a:solidFill>
                <a:latin typeface="Verdana" panose="020B0604030504040204" pitchFamily="34" charset="0"/>
              </a:rPr>
              <a:t>Gemeente Eindhoven chemievrij op verharding en groen sinds 1997.</a:t>
            </a:r>
          </a:p>
        </p:txBody>
      </p:sp>
    </p:spTree>
    <p:extLst>
      <p:ext uri="{BB962C8B-B14F-4D97-AF65-F5344CB8AC3E}">
        <p14:creationId xmlns:p14="http://schemas.microsoft.com/office/powerpoint/2010/main" val="8620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7965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>
                <a:solidFill>
                  <a:srgbClr val="000090"/>
                </a:solidFill>
                <a:latin typeface="Verdana"/>
                <a:cs typeface="Verdana"/>
              </a:rPr>
              <a:t>Praktijkvoorbeelden Eindhoven: simpel</a:t>
            </a: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20482" name="Groeperen 9"/>
          <p:cNvGrpSpPr>
            <a:grpSpLocks/>
          </p:cNvGrpSpPr>
          <p:nvPr/>
        </p:nvGrpSpPr>
        <p:grpSpPr bwMode="auto">
          <a:xfrm>
            <a:off x="1487488" y="5170488"/>
            <a:ext cx="9201151" cy="1701800"/>
            <a:chOff x="-33301" y="7048983"/>
            <a:chExt cx="9200837" cy="1700725"/>
          </a:xfrm>
        </p:grpSpPr>
        <p:pic>
          <p:nvPicPr>
            <p:cNvPr id="20486" name="Picture 1" descr="pasted-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2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17" y="7323545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3" name="Rechthoek 4"/>
          <p:cNvSpPr>
            <a:spLocks noChangeArrowheads="1"/>
          </p:cNvSpPr>
          <p:nvPr/>
        </p:nvSpPr>
        <p:spPr bwMode="auto">
          <a:xfrm>
            <a:off x="3000375" y="6165850"/>
            <a:ext cx="7416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>
                <a:solidFill>
                  <a:srgbClr val="FFFFFF"/>
                </a:solidFill>
                <a:latin typeface="Verdana" panose="020B0604030504040204" pitchFamily="34" charset="0"/>
              </a:rPr>
              <a:t>Gemeente Eindhoven voert standaard ontwerptoets uit door afdeling onkruidbeheer.</a:t>
            </a:r>
          </a:p>
        </p:txBody>
      </p:sp>
      <p:pic>
        <p:nvPicPr>
          <p:cNvPr id="20484" name="Picture 4" descr="DSC009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268413"/>
            <a:ext cx="4802188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goed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60" r="-20860"/>
          <a:stretch>
            <a:fillRect/>
          </a:stretch>
        </p:blipFill>
        <p:spPr>
          <a:xfrm>
            <a:off x="5232400" y="2276475"/>
            <a:ext cx="6840538" cy="3621088"/>
          </a:xfrm>
          <a:noFill/>
        </p:spPr>
      </p:pic>
    </p:spTree>
    <p:extLst>
      <p:ext uri="{BB962C8B-B14F-4D97-AF65-F5344CB8AC3E}">
        <p14:creationId xmlns:p14="http://schemas.microsoft.com/office/powerpoint/2010/main" val="77015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2313" y="0"/>
            <a:ext cx="7988300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>
                <a:solidFill>
                  <a:srgbClr val="000090"/>
                </a:solidFill>
                <a:latin typeface="Verdana"/>
                <a:cs typeface="Verdana"/>
              </a:rPr>
              <a:t>Interview </a:t>
            </a:r>
            <a:r>
              <a:rPr lang="nl-NL" sz="2800" b="1" dirty="0" smtClean="0">
                <a:solidFill>
                  <a:srgbClr val="000090"/>
                </a:solidFill>
                <a:latin typeface="Verdana"/>
                <a:cs typeface="Verdana"/>
              </a:rPr>
              <a:t/>
            </a:r>
            <a:br>
              <a:rPr lang="nl-NL" sz="2800" b="1" dirty="0" smtClean="0">
                <a:solidFill>
                  <a:srgbClr val="000090"/>
                </a:solidFill>
                <a:latin typeface="Verdana"/>
                <a:cs typeface="Verdana"/>
              </a:rPr>
            </a:br>
            <a:r>
              <a:rPr lang="nl-NL" sz="2800" b="1" dirty="0" smtClean="0">
                <a:solidFill>
                  <a:srgbClr val="000090"/>
                </a:solidFill>
                <a:latin typeface="Verdana"/>
                <a:cs typeface="Verdana"/>
              </a:rPr>
              <a:t>gemeente Katwijk en aannemer</a:t>
            </a: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21506" name="Groeperen 9"/>
          <p:cNvGrpSpPr>
            <a:grpSpLocks/>
          </p:cNvGrpSpPr>
          <p:nvPr/>
        </p:nvGrpSpPr>
        <p:grpSpPr bwMode="auto">
          <a:xfrm>
            <a:off x="1487488" y="5170489"/>
            <a:ext cx="9201151" cy="2003425"/>
            <a:chOff x="-33301" y="7048983"/>
            <a:chExt cx="9200837" cy="2002160"/>
          </a:xfrm>
        </p:grpSpPr>
        <p:pic>
          <p:nvPicPr>
            <p:cNvPr id="21509" name="Picture 1" descr="pasted-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Picture 2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0" y="747416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21507" name="Rechthoek 15"/>
          <p:cNvSpPr>
            <a:spLocks noChangeArrowheads="1"/>
          </p:cNvSpPr>
          <p:nvPr/>
        </p:nvSpPr>
        <p:spPr bwMode="auto">
          <a:xfrm>
            <a:off x="1774825" y="1125539"/>
            <a:ext cx="8713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endParaRPr lang="nl-NL" altLang="nl-NL" sz="1200" b="1">
              <a:solidFill>
                <a:srgbClr val="000000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2800" b="1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				</a:t>
            </a:r>
            <a:endParaRPr lang="nl-NL" altLang="nl-NL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21508" name="Afbeelding 2" descr="Schermafbeelding 2016-10-17 om 15.56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196975"/>
            <a:ext cx="61468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7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4826" y="0"/>
            <a:ext cx="8277225" cy="1143000"/>
          </a:xfrm>
        </p:spPr>
        <p:txBody>
          <a:bodyPr/>
          <a:lstStyle/>
          <a:p>
            <a:pPr>
              <a:defRPr/>
            </a:pPr>
            <a:r>
              <a:rPr lang="nl-NL" sz="2000" b="1" dirty="0" err="1">
                <a:solidFill>
                  <a:srgbClr val="000090"/>
                </a:solidFill>
                <a:latin typeface="Verdana"/>
                <a:cs typeface="Verdana"/>
              </a:rPr>
              <a:t>Milieu-effecten</a:t>
            </a:r>
            <a:r>
              <a:rPr lang="nl-NL" sz="2000" b="1" dirty="0">
                <a:solidFill>
                  <a:srgbClr val="000090"/>
                </a:solidFill>
                <a:latin typeface="Verdana"/>
                <a:cs typeface="Verdana"/>
              </a:rPr>
              <a:t> chemisch en chemievrije technieken voor onkruidbestrijding op verharding</a:t>
            </a:r>
            <a:endParaRPr lang="nl-NL" sz="2000" b="1" dirty="0">
              <a:latin typeface="Arial"/>
              <a:ea typeface="+mj-ea"/>
              <a:cs typeface="Arial"/>
            </a:endParaRPr>
          </a:p>
        </p:txBody>
      </p:sp>
      <p:grpSp>
        <p:nvGrpSpPr>
          <p:cNvPr id="22530" name="Groeperen 9"/>
          <p:cNvGrpSpPr>
            <a:grpSpLocks/>
          </p:cNvGrpSpPr>
          <p:nvPr/>
        </p:nvGrpSpPr>
        <p:grpSpPr bwMode="auto">
          <a:xfrm>
            <a:off x="1487488" y="5170489"/>
            <a:ext cx="9201151" cy="2003425"/>
            <a:chOff x="-33301" y="7048983"/>
            <a:chExt cx="9200837" cy="2002160"/>
          </a:xfrm>
        </p:grpSpPr>
        <p:pic>
          <p:nvPicPr>
            <p:cNvPr id="22532" name="Picture 1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Picture 2" descr="pasted-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16" y="744243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just" eaLnBrk="0" fontAlgn="base" hangingPunct="0">
                <a:spcBef>
                  <a:spcPts val="5900"/>
                </a:spcBef>
                <a:spcAft>
                  <a:spcPct val="0"/>
                </a:spcAft>
              </a:pPr>
              <a:r>
                <a:rPr lang="nl-NL" altLang="nl-NL"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uitvoering van Schoon Water voor Brabant vindt plaats door CLM, Delphy, Ecoconsult, en ZLTO. </a:t>
              </a:r>
              <a:endParaRPr lang="nl-NL" altLang="nl-NL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35138" y="1196976"/>
            <a:ext cx="8964612" cy="3167063"/>
          </a:xfrm>
        </p:spPr>
        <p:txBody>
          <a:bodyPr/>
          <a:lstStyle/>
          <a:p>
            <a:pPr>
              <a:defRPr/>
            </a:pPr>
            <a:r>
              <a:rPr lang="nl-NL" sz="2400" dirty="0"/>
              <a:t>2005&amp;2012 LCA -&gt; overall-impact chemievrije technieken groter dan onkruidbestrijding met glyfosaat;</a:t>
            </a:r>
          </a:p>
          <a:p>
            <a:pPr>
              <a:defRPr/>
            </a:pPr>
            <a:r>
              <a:rPr lang="nl-NL" sz="2400" dirty="0"/>
              <a:t>Review 2012 -&gt; LCA ongeschikt:  focus vooral broeikasgasemissies. Niet meegenomen lokale verontreinigingen als overschrijding drinkwaternorm (25%).</a:t>
            </a:r>
          </a:p>
          <a:p>
            <a:pPr>
              <a:defRPr/>
            </a:pPr>
            <a:r>
              <a:rPr lang="nl-NL" sz="2400" dirty="0" err="1"/>
              <a:t>Vewin</a:t>
            </a:r>
            <a:r>
              <a:rPr lang="nl-NL" sz="2400" dirty="0"/>
              <a:t> en </a:t>
            </a:r>
            <a:r>
              <a:rPr lang="nl-NL" sz="2400" dirty="0" err="1"/>
              <a:t>Riwa</a:t>
            </a:r>
            <a:r>
              <a:rPr lang="nl-NL" sz="2400" dirty="0"/>
              <a:t>: normoverschrijdingen zijn DE reden waarom chemievrij onkruidbeheer op verhardingen van GROOT belang is.</a:t>
            </a:r>
            <a:endParaRPr lang="nl-NL" sz="2400" dirty="0">
              <a:latin typeface="Verdana" pitchFamily="34" charset="0"/>
              <a:cs typeface="ＭＳ Ｐゴシック" charset="0"/>
            </a:endParaRPr>
          </a:p>
          <a:p>
            <a:pPr>
              <a:defRPr/>
            </a:pPr>
            <a:r>
              <a:rPr lang="nl-NL" sz="2400" dirty="0"/>
              <a:t>Machinebouwers: erkennen niet inputgegevens van de gebruikte chemievrije apparatuur.</a:t>
            </a:r>
          </a:p>
          <a:p>
            <a:pPr>
              <a:buFontTx/>
              <a:buNone/>
              <a:defRPr/>
            </a:pPr>
            <a:endParaRPr lang="nl-NL" dirty="0"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18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2313" y="0"/>
            <a:ext cx="7988300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 err="1">
                <a:solidFill>
                  <a:srgbClr val="000090"/>
                </a:solidFill>
                <a:latin typeface="Verdana"/>
                <a:cs typeface="Verdana"/>
              </a:rPr>
              <a:t>Infobron</a:t>
            </a:r>
            <a:r>
              <a:rPr lang="nl-NL" sz="2800" b="1" dirty="0">
                <a:solidFill>
                  <a:srgbClr val="000090"/>
                </a:solidFill>
                <a:latin typeface="Verdana"/>
                <a:cs typeface="Verdana"/>
              </a:rPr>
              <a:t>: Schoon Water Forum</a:t>
            </a: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24578" name="Groeperen 9"/>
          <p:cNvGrpSpPr>
            <a:grpSpLocks/>
          </p:cNvGrpSpPr>
          <p:nvPr/>
        </p:nvGrpSpPr>
        <p:grpSpPr bwMode="auto">
          <a:xfrm>
            <a:off x="1487488" y="5170489"/>
            <a:ext cx="9201151" cy="2003425"/>
            <a:chOff x="-33301" y="7048983"/>
            <a:chExt cx="9200837" cy="2002160"/>
          </a:xfrm>
        </p:grpSpPr>
        <p:pic>
          <p:nvPicPr>
            <p:cNvPr id="24582" name="Picture 1" descr="pasted-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24579" name="Rechthoek 15"/>
          <p:cNvSpPr>
            <a:spLocks noChangeArrowheads="1"/>
          </p:cNvSpPr>
          <p:nvPr/>
        </p:nvSpPr>
        <p:spPr bwMode="auto">
          <a:xfrm>
            <a:off x="1774825" y="1125538"/>
            <a:ext cx="8713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NL" altLang="nl-NL">
              <a:solidFill>
                <a:srgbClr val="000000"/>
              </a:solidFill>
            </a:endParaRPr>
          </a:p>
        </p:txBody>
      </p:sp>
      <p:pic>
        <p:nvPicPr>
          <p:cNvPr id="24580" name="Afbeelding 4" descr="Logo-Schoon-Water-zonder-provinc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5373689"/>
            <a:ext cx="133191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Afbeelding 5" descr="Schermafbeelding 2016-09-23 om 14.38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114426"/>
            <a:ext cx="91567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091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9536" y="1052737"/>
            <a:ext cx="8401050" cy="492125"/>
          </a:xfrm>
        </p:spPr>
        <p:txBody>
          <a:bodyPr/>
          <a:lstStyle/>
          <a:p>
            <a:r>
              <a:rPr lang="nl-NL" smtClean="0"/>
              <a:t>Wat zegt de wet?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78A39A-4C99-4BCD-B018-36BE006FADB3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Ministerie van Infrastructuur en Milieu</a:t>
            </a:r>
            <a:endParaRPr lang="nl-NL" dirty="0"/>
          </a:p>
        </p:txBody>
      </p:sp>
      <p:graphicFrame>
        <p:nvGraphicFramePr>
          <p:cNvPr id="8" name="Tabel 7"/>
          <p:cNvGraphicFramePr>
            <a:graphicFrameLocks noGrp="1"/>
          </p:cNvGraphicFramePr>
          <p:nvPr/>
        </p:nvGraphicFramePr>
        <p:xfrm>
          <a:off x="1775520" y="1700808"/>
          <a:ext cx="8677278" cy="449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213"/>
                <a:gridCol w="1446213"/>
                <a:gridCol w="5784852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Preventie</a:t>
                      </a:r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Niet-chemisch</a:t>
                      </a:r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600" baseline="0" smtClean="0">
                          <a:solidFill>
                            <a:schemeClr val="tx1"/>
                          </a:solidFill>
                        </a:rPr>
                        <a:t>Chemisch</a:t>
                      </a:r>
                      <a:endParaRPr lang="nl-NL" sz="16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smtClean="0"/>
                        <a:t>Gebruik op verhardingen: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smtClean="0"/>
                        <a:t>Verboden sinds 31 maart 2016</a:t>
                      </a:r>
                    </a:p>
                    <a:p>
                      <a:pPr algn="l"/>
                      <a:endParaRPr lang="nl-NL" sz="16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smtClean="0"/>
                        <a:t>Gebruik op niet-verhardingen: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smtClean="0"/>
                        <a:t>Verboden vanaf 1 november 2017</a:t>
                      </a:r>
                    </a:p>
                    <a:p>
                      <a:pPr algn="l"/>
                      <a:endParaRPr lang="nl-NL" sz="16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 b="1" baseline="0" smtClean="0">
                          <a:solidFill>
                            <a:schemeClr val="tx1"/>
                          </a:solidFill>
                        </a:rPr>
                        <a:t>Reikwijdte:</a:t>
                      </a:r>
                    </a:p>
                    <a:p>
                      <a:pPr algn="l"/>
                      <a:r>
                        <a:rPr lang="nl-NL" sz="1600" baseline="0" smtClean="0">
                          <a:solidFill>
                            <a:schemeClr val="tx1"/>
                          </a:solidFill>
                        </a:rPr>
                        <a:t>Professioneel gebruik, buiten de landbouw</a:t>
                      </a:r>
                      <a:endParaRPr lang="nl-NL" sz="16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 b="1" baseline="0" smtClean="0">
                          <a:solidFill>
                            <a:schemeClr val="tx1"/>
                          </a:solidFill>
                        </a:rPr>
                        <a:t>Uitzonderingen:</a:t>
                      </a:r>
                    </a:p>
                    <a:p>
                      <a:pPr algn="l"/>
                      <a:r>
                        <a:rPr lang="nl-NL" sz="1600" baseline="0" smtClean="0">
                          <a:solidFill>
                            <a:schemeClr val="tx1"/>
                          </a:solidFill>
                        </a:rPr>
                        <a:t>Veiligheid: o.a. spoorlijnen, vliegvelden</a:t>
                      </a:r>
                    </a:p>
                    <a:p>
                      <a:pPr algn="l"/>
                      <a:r>
                        <a:rPr lang="nl-NL" sz="1600" baseline="0" smtClean="0">
                          <a:solidFill>
                            <a:schemeClr val="tx1"/>
                          </a:solidFill>
                        </a:rPr>
                        <a:t>Haalbaarheid: sport en recreatie (Green Deals, 2020)</a:t>
                      </a:r>
                    </a:p>
                    <a:p>
                      <a:pPr algn="l"/>
                      <a:r>
                        <a:rPr lang="nl-NL" sz="1600" baseline="0" smtClean="0">
                          <a:solidFill>
                            <a:schemeClr val="tx1"/>
                          </a:solidFill>
                        </a:rPr>
                        <a:t>Bescherming milieu: invasieve exoten</a:t>
                      </a:r>
                    </a:p>
                    <a:p>
                      <a:pPr algn="l"/>
                      <a:endParaRPr lang="nl-NL" sz="16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Rechthoek 11"/>
          <p:cNvSpPr/>
          <p:nvPr/>
        </p:nvSpPr>
        <p:spPr bwMode="auto">
          <a:xfrm>
            <a:off x="1847528" y="2708920"/>
            <a:ext cx="2736304" cy="3168352"/>
          </a:xfrm>
          <a:prstGeom prst="rect">
            <a:avLst/>
          </a:prstGeom>
          <a:solidFill>
            <a:schemeClr val="bg1"/>
          </a:solidFill>
          <a:ln w="12700" cap="flat" cmpd="thickThin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>
                <a:solidFill>
                  <a:srgbClr val="046F96"/>
                </a:solidFill>
                <a:latin typeface="Times New Roman" charset="0"/>
              </a:rPr>
              <a:t>Haalbaar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>
                <a:solidFill>
                  <a:srgbClr val="046F96"/>
                </a:solidFill>
                <a:latin typeface="Times New Roman" charset="0"/>
              </a:rPr>
              <a:t>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>
                <a:solidFill>
                  <a:srgbClr val="046F96"/>
                </a:solidFill>
                <a:latin typeface="Times New Roman" charset="0"/>
              </a:rPr>
              <a:t>Betaalbaar</a:t>
            </a:r>
          </a:p>
        </p:txBody>
      </p:sp>
    </p:spTree>
    <p:extLst>
      <p:ext uri="{BB962C8B-B14F-4D97-AF65-F5344CB8AC3E}">
        <p14:creationId xmlns:p14="http://schemas.microsoft.com/office/powerpoint/2010/main" val="791011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2313" y="0"/>
            <a:ext cx="7988300" cy="1143000"/>
          </a:xfrm>
        </p:spPr>
        <p:txBody>
          <a:bodyPr/>
          <a:lstStyle/>
          <a:p>
            <a:pPr>
              <a:defRPr/>
            </a:pP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5602" name="Rechthoek 15"/>
          <p:cNvSpPr>
            <a:spLocks noChangeArrowheads="1"/>
          </p:cNvSpPr>
          <p:nvPr/>
        </p:nvSpPr>
        <p:spPr bwMode="auto">
          <a:xfrm>
            <a:off x="1774825" y="1125538"/>
            <a:ext cx="8713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>
                <a:solidFill>
                  <a:srgbClr val="000000"/>
                </a:solidFill>
                <a:sym typeface="Wingdings" panose="05000000000000000000" pitchFamily="2" charset="2"/>
              </a:rPr>
              <a:t>				</a:t>
            </a:r>
            <a:endParaRPr lang="nl-NL" altLang="nl-NL">
              <a:solidFill>
                <a:srgbClr val="000000"/>
              </a:solidFill>
            </a:endParaRPr>
          </a:p>
        </p:txBody>
      </p:sp>
      <p:pic>
        <p:nvPicPr>
          <p:cNvPr id="25603" name="Afbeelding 5" descr="Onkruidverga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60350"/>
            <a:ext cx="41259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Afbeelding 2" descr="Schermafbeelding 2016-09-23 om 11.56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1" y="0"/>
            <a:ext cx="9040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23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2313" y="0"/>
            <a:ext cx="7988300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>
                <a:solidFill>
                  <a:srgbClr val="000090"/>
                </a:solidFill>
                <a:latin typeface="Verdana"/>
                <a:cs typeface="Verdana"/>
              </a:rPr>
              <a:t>Tipkaarten</a:t>
            </a: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26626" name="Groeperen 9"/>
          <p:cNvGrpSpPr>
            <a:grpSpLocks/>
          </p:cNvGrpSpPr>
          <p:nvPr/>
        </p:nvGrpSpPr>
        <p:grpSpPr bwMode="auto">
          <a:xfrm>
            <a:off x="1487488" y="5170489"/>
            <a:ext cx="9201151" cy="2003425"/>
            <a:chOff x="-33301" y="7048983"/>
            <a:chExt cx="9200837" cy="2002160"/>
          </a:xfrm>
        </p:grpSpPr>
        <p:pic>
          <p:nvPicPr>
            <p:cNvPr id="26630" name="Picture 1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1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26627" name="Rechthoek 15"/>
          <p:cNvSpPr>
            <a:spLocks noChangeArrowheads="1"/>
          </p:cNvSpPr>
          <p:nvPr/>
        </p:nvSpPr>
        <p:spPr bwMode="auto">
          <a:xfrm>
            <a:off x="1774825" y="1125538"/>
            <a:ext cx="8713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>
                <a:solidFill>
                  <a:srgbClr val="000000"/>
                </a:solidFill>
                <a:sym typeface="Wingdings" panose="05000000000000000000" pitchFamily="2" charset="2"/>
              </a:rPr>
              <a:t>				</a:t>
            </a:r>
            <a:endParaRPr lang="nl-NL" altLang="nl-NL">
              <a:solidFill>
                <a:srgbClr val="000000"/>
              </a:solidFill>
            </a:endParaRPr>
          </a:p>
        </p:txBody>
      </p:sp>
      <p:pic>
        <p:nvPicPr>
          <p:cNvPr id="26628" name="Afbeelding 2" descr="Schermafbeelding 2016-09-23 om 12.02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908050"/>
            <a:ext cx="4183063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Afbeelding 3" descr="2590.14-Flyer-SW-Chemievrij-beheer-sportvelden_CERT_zondersnijteken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017589"/>
            <a:ext cx="41211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759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NL" dirty="0">
              <a:ea typeface="+mj-ea"/>
              <a:cs typeface="ＭＳ Ｐゴシック" charset="0"/>
            </a:endParaRPr>
          </a:p>
        </p:txBody>
      </p:sp>
      <p:grpSp>
        <p:nvGrpSpPr>
          <p:cNvPr id="28674" name="Groeperen 9"/>
          <p:cNvGrpSpPr>
            <a:grpSpLocks/>
          </p:cNvGrpSpPr>
          <p:nvPr/>
        </p:nvGrpSpPr>
        <p:grpSpPr bwMode="auto">
          <a:xfrm>
            <a:off x="1524000" y="5170489"/>
            <a:ext cx="9201150" cy="2003425"/>
            <a:chOff x="-33301" y="7048983"/>
            <a:chExt cx="9200837" cy="2002160"/>
          </a:xfrm>
        </p:grpSpPr>
        <p:pic>
          <p:nvPicPr>
            <p:cNvPr id="28677" name="Picture 1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8" name="Picture 2" descr="pasted-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15" y="744243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9" name="AutoShape 3"/>
            <p:cNvSpPr>
              <a:spLocks/>
            </p:cNvSpPr>
            <p:nvPr/>
          </p:nvSpPr>
          <p:spPr bwMode="auto">
            <a:xfrm>
              <a:off x="1658916" y="7323447"/>
              <a:ext cx="7127633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just" eaLnBrk="0" fontAlgn="base" hangingPunct="0">
                <a:spcBef>
                  <a:spcPts val="5900"/>
                </a:spcBef>
                <a:spcAft>
                  <a:spcPct val="0"/>
                </a:spcAft>
              </a:pPr>
              <a:r>
                <a:rPr lang="nl-NL" altLang="nl-NL"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Schoon Water voor Brabant is een stimuleringsproject van de Provincie Noord-Brabant, Brabant Water, ZLTO, Stichting Duinboeren, Waterschappen Aa en Maas, De Dommel, Brabantse Delta en Rivierenland. </a:t>
              </a:r>
              <a:endParaRPr lang="nl-NL" altLang="nl-NL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675" name="Afbeelding 3" descr="2441.14 Banner Powerpoint_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23"/>
          <a:stretch>
            <a:fillRect/>
          </a:stretch>
        </p:blipFill>
        <p:spPr bwMode="auto">
          <a:xfrm>
            <a:off x="1524000" y="1"/>
            <a:ext cx="91440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8763" y="476250"/>
            <a:ext cx="9144000" cy="5259388"/>
          </a:xfrm>
        </p:spPr>
        <p:txBody>
          <a:bodyPr/>
          <a:lstStyle/>
          <a:p>
            <a:pPr marL="0" indent="0" algn="ctr">
              <a:buNone/>
              <a:defRPr/>
            </a:pPr>
            <a:endParaRPr lang="nl-NL" dirty="0" smtClean="0">
              <a:latin typeface="Arial"/>
              <a:ea typeface="+mn-ea"/>
              <a:cs typeface="Arial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nl-NL" sz="3600" b="1" dirty="0">
              <a:latin typeface="Verdana"/>
              <a:ea typeface="+mn-ea"/>
              <a:cs typeface="Verdana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nl-NL" sz="3600" b="1" dirty="0">
              <a:latin typeface="Verdana"/>
              <a:ea typeface="+mn-ea"/>
              <a:cs typeface="Verdana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nl-NL" sz="3600" b="1" dirty="0">
                <a:solidFill>
                  <a:srgbClr val="000090"/>
                </a:solidFill>
                <a:latin typeface="Verdana"/>
                <a:ea typeface="+mn-ea"/>
                <a:cs typeface="Verdana"/>
              </a:rPr>
              <a:t>Dank voor uw aandacht!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nl-NL" sz="1800" i="1" dirty="0">
              <a:latin typeface="Verdana"/>
              <a:ea typeface="+mn-ea"/>
              <a:cs typeface="Verdana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nl-NL" sz="2400" b="1" dirty="0">
              <a:latin typeface="Verdana"/>
              <a:ea typeface="+mn-ea"/>
              <a:cs typeface="Verdana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nl-NL" sz="2400" b="1" dirty="0">
                <a:latin typeface="Verdana"/>
                <a:ea typeface="+mn-ea"/>
                <a:cs typeface="Verdana"/>
              </a:rPr>
              <a:t>Vragen?</a:t>
            </a:r>
          </a:p>
          <a:p>
            <a:pPr marL="0" indent="0" algn="r">
              <a:buNone/>
              <a:defRPr/>
            </a:pPr>
            <a:endParaRPr lang="nl-NL" sz="1800" i="1" dirty="0"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5591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greenkeeper.nl/upload/alinea_11606.jpg?uid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270" y="-2486374"/>
            <a:ext cx="13582092" cy="824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gallery.mailchimp.com/b7967603fd7699b72838e6b04/images/fe0a930a-34ed-429f-94f1-03f129c207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845" y="5958390"/>
            <a:ext cx="1428751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gallery.mailchimp.com/b7967603fd7699b72838e6b04/images/5cd30ae6-73d2-4183-8419-7c091dc308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59" y="5758365"/>
            <a:ext cx="13335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allery.mailchimp.com/b7967603fd7699b72838e6b04/images/e6d0809d-ed81-49d7-b58f-a957e6e254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07" y="6152925"/>
            <a:ext cx="1905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allery.mailchimp.com/b7967603fd7699b72838e6b04/images/f583195d-d824-4d8d-8027-945cd8f334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0" y="5867175"/>
            <a:ext cx="1905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gallery.mailchimp.com/b7967603fd7699b72838e6b04/images/08e3ec14-7f8d-488c-a83f-529b83ad1ab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71" y="5867175"/>
            <a:ext cx="24765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fgeronde rechthoek 7"/>
          <p:cNvSpPr/>
          <p:nvPr/>
        </p:nvSpPr>
        <p:spPr>
          <a:xfrm>
            <a:off x="-369667" y="1062319"/>
            <a:ext cx="8992144" cy="15430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-2" y="1062318"/>
            <a:ext cx="8443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6"/>
                </a:solidFill>
              </a:rPr>
              <a:t>Kennisbijeenkomst </a:t>
            </a:r>
          </a:p>
          <a:p>
            <a:r>
              <a:rPr lang="en-US" sz="3600" dirty="0" smtClean="0">
                <a:solidFill>
                  <a:schemeClr val="accent6"/>
                </a:solidFill>
              </a:rPr>
              <a:t>Chemievrij onkruidbeheer op Verhardingen</a:t>
            </a:r>
            <a:endParaRPr lang="nl-NL" sz="3600" dirty="0">
              <a:solidFill>
                <a:schemeClr val="accent6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755572" y="4568312"/>
            <a:ext cx="8590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Ervaringen delen</a:t>
            </a:r>
            <a:endParaRPr lang="nl-NL" sz="9600" dirty="0">
              <a:solidFill>
                <a:schemeClr val="bg1"/>
              </a:solidFill>
            </a:endParaRPr>
          </a:p>
        </p:txBody>
      </p:sp>
      <p:pic>
        <p:nvPicPr>
          <p:cNvPr id="14" name="Picture 2" descr="Afbeeldingsresultaat voor gemeente katwij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466"/>
            <a:ext cx="2887108" cy="699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9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Gewasbeschermingsmiddelen met laag risico?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dirty="0" smtClean="0"/>
              <a:t>Geen uitzondering voor </a:t>
            </a:r>
            <a:r>
              <a:rPr lang="nl-NL" dirty="0" err="1" smtClean="0"/>
              <a:t>laagrisicomiddelen</a:t>
            </a: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Voorkeursvolgorde bij bestrijding is:</a:t>
            </a:r>
          </a:p>
          <a:p>
            <a:pPr>
              <a:buFont typeface="Courier New" pitchFamily="49" charset="0"/>
              <a:buChar char="o"/>
            </a:pPr>
            <a:r>
              <a:rPr lang="nl-NL" dirty="0" smtClean="0"/>
              <a:t>Preventie (onkruidwerend ontwerp)</a:t>
            </a:r>
          </a:p>
          <a:p>
            <a:pPr>
              <a:buFont typeface="Courier New" pitchFamily="49" charset="0"/>
              <a:buChar char="o"/>
            </a:pPr>
            <a:r>
              <a:rPr lang="nl-NL" dirty="0" smtClean="0"/>
              <a:t>Niet-chemisch</a:t>
            </a:r>
          </a:p>
          <a:p>
            <a:pPr>
              <a:buFont typeface="Courier New" pitchFamily="49" charset="0"/>
              <a:buChar char="o"/>
            </a:pPr>
            <a:r>
              <a:rPr lang="nl-NL" dirty="0" smtClean="0"/>
              <a:t>Chemisch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RIVM: grootschalig gebruik </a:t>
            </a:r>
            <a:r>
              <a:rPr lang="nl-NL" dirty="0" err="1" smtClean="0"/>
              <a:t>laagrisicomiddel</a:t>
            </a:r>
            <a:r>
              <a:rPr lang="nl-NL" dirty="0" smtClean="0"/>
              <a:t> geen verbetering voor waterkwaliteit (brief 1 juli 2015)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78A39A-4C99-4BCD-B018-36BE006FADB3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5769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Gebruik </a:t>
            </a:r>
            <a:r>
              <a:rPr lang="nl-NL" dirty="0" err="1" smtClean="0"/>
              <a:t>glyfosaat</a:t>
            </a:r>
            <a:r>
              <a:rPr lang="nl-NL" dirty="0" smtClean="0"/>
              <a:t> in onkruidbestrijding?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b="1" dirty="0" smtClean="0"/>
              <a:t>Europa</a:t>
            </a:r>
            <a:endParaRPr lang="nl-NL" dirty="0" smtClean="0"/>
          </a:p>
          <a:p>
            <a:pPr>
              <a:buNone/>
            </a:pPr>
            <a:r>
              <a:rPr lang="nl-NL" dirty="0" err="1" smtClean="0"/>
              <a:t>Glyfosaat</a:t>
            </a:r>
            <a:r>
              <a:rPr lang="nl-NL" dirty="0" smtClean="0"/>
              <a:t> goedgekeurd als ingrediënt van onkruidbestrijdingsmiddel, </a:t>
            </a:r>
          </a:p>
          <a:p>
            <a:pPr>
              <a:buNone/>
            </a:pPr>
            <a:r>
              <a:rPr lang="nl-NL" dirty="0" smtClean="0"/>
              <a:t>tot 31 december 2017</a:t>
            </a:r>
          </a:p>
          <a:p>
            <a:pPr>
              <a:buNone/>
            </a:pPr>
            <a:r>
              <a:rPr lang="nl-NL" dirty="0" smtClean="0"/>
              <a:t>Middelen met </a:t>
            </a:r>
            <a:r>
              <a:rPr lang="nl-NL" dirty="0" err="1" smtClean="0"/>
              <a:t>glyfosaat</a:t>
            </a:r>
            <a:r>
              <a:rPr lang="nl-NL" dirty="0" smtClean="0"/>
              <a:t> mogen op de markt blijven</a:t>
            </a:r>
          </a:p>
          <a:p>
            <a:pPr>
              <a:buNone/>
            </a:pPr>
            <a:endParaRPr lang="nl-NL" b="1" dirty="0" smtClean="0"/>
          </a:p>
          <a:p>
            <a:pPr>
              <a:buNone/>
            </a:pPr>
            <a:r>
              <a:rPr lang="nl-NL" b="1" dirty="0" smtClean="0"/>
              <a:t>Nederland </a:t>
            </a:r>
          </a:p>
          <a:p>
            <a:pPr>
              <a:buNone/>
            </a:pPr>
            <a:r>
              <a:rPr lang="nl-NL" dirty="0" smtClean="0"/>
              <a:t>Beperking aan toegelaten gebruik gewasbeschermingsmiddelen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dus:</a:t>
            </a:r>
          </a:p>
          <a:p>
            <a:pPr>
              <a:buNone/>
            </a:pPr>
            <a:r>
              <a:rPr lang="nl-NL" dirty="0" smtClean="0"/>
              <a:t>Europese goedkeuring heeft geen invloed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78A39A-4C99-4BCD-B018-36BE006FADB3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Ministerie van Infrastructuur en Milieu</a:t>
            </a:r>
            <a:endParaRPr lang="nl-NL" dirty="0"/>
          </a:p>
        </p:txBody>
      </p:sp>
      <p:pic>
        <p:nvPicPr>
          <p:cNvPr id="8" name="Afbeelding 7" descr="bestrijdt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6120" y="4365104"/>
            <a:ext cx="3024336" cy="196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95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Toezicht NVWA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b="1" dirty="0" smtClean="0"/>
              <a:t>Brief  Tweede Kamer 12 juli 2016: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2016 voorbereiden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2017 toezicht en handhaving </a:t>
            </a:r>
          </a:p>
          <a:p>
            <a:pPr>
              <a:buNone/>
            </a:pPr>
            <a:r>
              <a:rPr lang="nl-NL" dirty="0" smtClean="0"/>
              <a:t>			(‘fysieke controles’)</a:t>
            </a:r>
          </a:p>
          <a:p>
            <a:pPr>
              <a:buFont typeface="Arial" pitchFamily="34" charset="0"/>
              <a:buChar char="•"/>
            </a:pPr>
            <a:r>
              <a:rPr lang="nl-NL" dirty="0" err="1" smtClean="0"/>
              <a:t>risicogestuurd</a:t>
            </a:r>
            <a:r>
              <a:rPr lang="nl-NL" dirty="0" smtClean="0"/>
              <a:t> handhaven</a:t>
            </a:r>
          </a:p>
          <a:p>
            <a:pPr>
              <a:buFont typeface="Arial" pitchFamily="34" charset="0"/>
              <a:buChar char="•"/>
            </a:pPr>
            <a:r>
              <a:rPr lang="nl-NL" dirty="0" err="1" smtClean="0"/>
              <a:t>nav</a:t>
            </a:r>
            <a:r>
              <a:rPr lang="nl-NL" dirty="0" smtClean="0"/>
              <a:t> signalen omgeving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78A39A-4C99-4BCD-B018-36BE006FADB3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Ministerie van Infrastructuur en Milieu</a:t>
            </a:r>
            <a:endParaRPr lang="nl-NL" dirty="0"/>
          </a:p>
        </p:txBody>
      </p:sp>
      <p:pic>
        <p:nvPicPr>
          <p:cNvPr id="1026" name="Picture 2" descr="C:\Users\LFlorijn\AppData\Local\Microsoft\Windows\Temporary Internet Files\Content.Outlook\F7SH6V10\NVWA_Catherijnesingel_Utrecht_2682013_DSC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3150" y="3068961"/>
            <a:ext cx="4194100" cy="31579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920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Paardenbloe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91545" y="1628800"/>
            <a:ext cx="3373989" cy="4498652"/>
          </a:xfrm>
          <a:prstGeom prst="rect">
            <a:avLst/>
          </a:prstGeom>
        </p:spPr>
      </p:pic>
      <p:sp>
        <p:nvSpPr>
          <p:cNvPr id="9" name="Tijdelijke aanduiding voor inhoud 8"/>
          <p:cNvSpPr>
            <a:spLocks noGrp="1"/>
          </p:cNvSpPr>
          <p:nvPr>
            <p:ph sz="half" idx="2"/>
          </p:nvPr>
        </p:nvSpPr>
        <p:spPr>
          <a:xfrm>
            <a:off x="5735961" y="1988841"/>
            <a:ext cx="4655815" cy="4176464"/>
          </a:xfrm>
        </p:spPr>
        <p:txBody>
          <a:bodyPr/>
          <a:lstStyle/>
          <a:p>
            <a:pPr>
              <a:buNone/>
            </a:pPr>
            <a:r>
              <a:rPr lang="nl-NL" sz="2400" dirty="0"/>
              <a:t>Dank voor uw aandacht</a:t>
            </a:r>
          </a:p>
          <a:p>
            <a:endParaRPr lang="nl-NL" sz="2400" dirty="0"/>
          </a:p>
          <a:p>
            <a:pPr>
              <a:buNone/>
            </a:pPr>
            <a:r>
              <a:rPr lang="nl-NL" sz="2400" dirty="0"/>
              <a:t>Vragen?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78A39A-4C99-4BCD-B018-36BE006FADB3}" type="datetime4">
              <a:rPr lang="nl-NL" smtClean="0"/>
              <a:pPr/>
              <a:t>2 november 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408728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jdelijk_bestand_Presentatie_IenM[1]">
  <a:themeElements>
    <a:clrScheme name="">
      <a:dk1>
        <a:srgbClr val="000000"/>
      </a:dk1>
      <a:lt1>
        <a:srgbClr val="FFFFFF"/>
      </a:lt1>
      <a:dk2>
        <a:srgbClr val="0E4A10"/>
      </a:dk2>
      <a:lt2>
        <a:srgbClr val="47145C"/>
      </a:lt2>
      <a:accent1>
        <a:srgbClr val="046F96"/>
      </a:accent1>
      <a:accent2>
        <a:srgbClr val="9ACCD4"/>
      </a:accent2>
      <a:accent3>
        <a:srgbClr val="FFFFFF"/>
      </a:accent3>
      <a:accent4>
        <a:srgbClr val="000000"/>
      </a:accent4>
      <a:accent5>
        <a:srgbClr val="AABBC9"/>
      </a:accent5>
      <a:accent6>
        <a:srgbClr val="8BB9C0"/>
      </a:accent6>
      <a:hlink>
        <a:srgbClr val="ED8FBB"/>
      </a:hlink>
      <a:folHlink>
        <a:srgbClr val="900079"/>
      </a:folHlink>
    </a:clrScheme>
    <a:fontScheme name="ministeri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ministerie 1">
        <a:dk1>
          <a:srgbClr val="000000"/>
        </a:dk1>
        <a:lt1>
          <a:srgbClr val="FFFFFF"/>
        </a:lt1>
        <a:dk2>
          <a:srgbClr val="529D26"/>
        </a:dk2>
        <a:lt2>
          <a:srgbClr val="808080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ED8F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sterie 2">
        <a:dk1>
          <a:srgbClr val="000000"/>
        </a:dk1>
        <a:lt1>
          <a:srgbClr val="FFFFFF"/>
        </a:lt1>
        <a:dk2>
          <a:srgbClr val="3C1508"/>
        </a:dk2>
        <a:lt2>
          <a:srgbClr val="3C1508"/>
        </a:lt2>
        <a:accent1>
          <a:srgbClr val="FBD221"/>
        </a:accent1>
        <a:accent2>
          <a:srgbClr val="F9A529"/>
        </a:accent2>
        <a:accent3>
          <a:srgbClr val="FFFFFF"/>
        </a:accent3>
        <a:accent4>
          <a:srgbClr val="000000"/>
        </a:accent4>
        <a:accent5>
          <a:srgbClr val="FDE5AB"/>
        </a:accent5>
        <a:accent6>
          <a:srgbClr val="E29524"/>
        </a:accent6>
        <a:hlink>
          <a:srgbClr val="EE0026"/>
        </a:hlink>
        <a:folHlink>
          <a:srgbClr val="6065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sterie 3">
        <a:dk1>
          <a:srgbClr val="000000"/>
        </a:dk1>
        <a:lt1>
          <a:srgbClr val="FFFFFF"/>
        </a:lt1>
        <a:dk2>
          <a:srgbClr val="47145C"/>
        </a:dk2>
        <a:lt2>
          <a:srgbClr val="0E4A10"/>
        </a:lt2>
        <a:accent1>
          <a:srgbClr val="EE0026"/>
        </a:accent1>
        <a:accent2>
          <a:srgbClr val="D60044"/>
        </a:accent2>
        <a:accent3>
          <a:srgbClr val="FFFFFF"/>
        </a:accent3>
        <a:accent4>
          <a:srgbClr val="000000"/>
        </a:accent4>
        <a:accent5>
          <a:srgbClr val="F5AAAC"/>
        </a:accent5>
        <a:accent6>
          <a:srgbClr val="C2003D"/>
        </a:accent6>
        <a:hlink>
          <a:srgbClr val="ED8FBB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sterie 4">
        <a:dk1>
          <a:srgbClr val="000000"/>
        </a:dk1>
        <a:lt1>
          <a:srgbClr val="FFFFFF"/>
        </a:lt1>
        <a:dk2>
          <a:srgbClr val="529D26"/>
        </a:dk2>
        <a:lt2>
          <a:srgbClr val="808080"/>
        </a:lt2>
        <a:accent1>
          <a:srgbClr val="6ED9AD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AE9D3"/>
        </a:accent5>
        <a:accent6>
          <a:srgbClr val="2086B2"/>
        </a:accent6>
        <a:hlink>
          <a:srgbClr val="9ACCD4"/>
        </a:hlink>
        <a:folHlink>
          <a:srgbClr val="ED8FB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ijdelijk_bestand_Presentatie_IenM[1]">
  <a:themeElements>
    <a:clrScheme name="">
      <a:dk1>
        <a:srgbClr val="000000"/>
      </a:dk1>
      <a:lt1>
        <a:srgbClr val="FFFFFF"/>
      </a:lt1>
      <a:dk2>
        <a:srgbClr val="0E4A10"/>
      </a:dk2>
      <a:lt2>
        <a:srgbClr val="47145C"/>
      </a:lt2>
      <a:accent1>
        <a:srgbClr val="046F96"/>
      </a:accent1>
      <a:accent2>
        <a:srgbClr val="9ACCD4"/>
      </a:accent2>
      <a:accent3>
        <a:srgbClr val="FFFFFF"/>
      </a:accent3>
      <a:accent4>
        <a:srgbClr val="000000"/>
      </a:accent4>
      <a:accent5>
        <a:srgbClr val="AABBC9"/>
      </a:accent5>
      <a:accent6>
        <a:srgbClr val="8BB9C0"/>
      </a:accent6>
      <a:hlink>
        <a:srgbClr val="ED8FBB"/>
      </a:hlink>
      <a:folHlink>
        <a:srgbClr val="900079"/>
      </a:folHlink>
    </a:clrScheme>
    <a:fontScheme name="ministeri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ministerie 1">
        <a:dk1>
          <a:srgbClr val="000000"/>
        </a:dk1>
        <a:lt1>
          <a:srgbClr val="FFFFFF"/>
        </a:lt1>
        <a:dk2>
          <a:srgbClr val="529D26"/>
        </a:dk2>
        <a:lt2>
          <a:srgbClr val="808080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ED8F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sterie 2">
        <a:dk1>
          <a:srgbClr val="000000"/>
        </a:dk1>
        <a:lt1>
          <a:srgbClr val="FFFFFF"/>
        </a:lt1>
        <a:dk2>
          <a:srgbClr val="3C1508"/>
        </a:dk2>
        <a:lt2>
          <a:srgbClr val="3C1508"/>
        </a:lt2>
        <a:accent1>
          <a:srgbClr val="FBD221"/>
        </a:accent1>
        <a:accent2>
          <a:srgbClr val="F9A529"/>
        </a:accent2>
        <a:accent3>
          <a:srgbClr val="FFFFFF"/>
        </a:accent3>
        <a:accent4>
          <a:srgbClr val="000000"/>
        </a:accent4>
        <a:accent5>
          <a:srgbClr val="FDE5AB"/>
        </a:accent5>
        <a:accent6>
          <a:srgbClr val="E29524"/>
        </a:accent6>
        <a:hlink>
          <a:srgbClr val="EE0026"/>
        </a:hlink>
        <a:folHlink>
          <a:srgbClr val="6065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sterie 3">
        <a:dk1>
          <a:srgbClr val="000000"/>
        </a:dk1>
        <a:lt1>
          <a:srgbClr val="FFFFFF"/>
        </a:lt1>
        <a:dk2>
          <a:srgbClr val="47145C"/>
        </a:dk2>
        <a:lt2>
          <a:srgbClr val="0E4A10"/>
        </a:lt2>
        <a:accent1>
          <a:srgbClr val="EE0026"/>
        </a:accent1>
        <a:accent2>
          <a:srgbClr val="D60044"/>
        </a:accent2>
        <a:accent3>
          <a:srgbClr val="FFFFFF"/>
        </a:accent3>
        <a:accent4>
          <a:srgbClr val="000000"/>
        </a:accent4>
        <a:accent5>
          <a:srgbClr val="F5AAAC"/>
        </a:accent5>
        <a:accent6>
          <a:srgbClr val="C2003D"/>
        </a:accent6>
        <a:hlink>
          <a:srgbClr val="ED8FBB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sterie 4">
        <a:dk1>
          <a:srgbClr val="000000"/>
        </a:dk1>
        <a:lt1>
          <a:srgbClr val="FFFFFF"/>
        </a:lt1>
        <a:dk2>
          <a:srgbClr val="529D26"/>
        </a:dk2>
        <a:lt2>
          <a:srgbClr val="808080"/>
        </a:lt2>
        <a:accent1>
          <a:srgbClr val="6ED9AD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AE9D3"/>
        </a:accent5>
        <a:accent6>
          <a:srgbClr val="2086B2"/>
        </a:accent6>
        <a:hlink>
          <a:srgbClr val="9ACCD4"/>
        </a:hlink>
        <a:folHlink>
          <a:srgbClr val="ED8FB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</TotalTime>
  <Words>1077</Words>
  <Application>Microsoft Office PowerPoint</Application>
  <PresentationFormat>Breedbeeld</PresentationFormat>
  <Paragraphs>316</Paragraphs>
  <Slides>53</Slides>
  <Notes>14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5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53</vt:i4>
      </vt:variant>
    </vt:vector>
  </HeadingPairs>
  <TitlesOfParts>
    <vt:vector size="73" baseType="lpstr">
      <vt:lpstr>MS PGothic</vt:lpstr>
      <vt:lpstr>MS PGothic</vt:lpstr>
      <vt:lpstr>Arial</vt:lpstr>
      <vt:lpstr>Calibri</vt:lpstr>
      <vt:lpstr>Calibri Light</vt:lpstr>
      <vt:lpstr>Courier New</vt:lpstr>
      <vt:lpstr>Lucida Sans</vt:lpstr>
      <vt:lpstr>Symbol</vt:lpstr>
      <vt:lpstr>Times</vt:lpstr>
      <vt:lpstr>Times New Roman</vt:lpstr>
      <vt:lpstr>Trebuchet MS</vt:lpstr>
      <vt:lpstr>Verdana</vt:lpstr>
      <vt:lpstr>Wingdings</vt:lpstr>
      <vt:lpstr>Kantoorthema</vt:lpstr>
      <vt:lpstr>Tijdelijk_bestand_Presentatie_IenM[1]</vt:lpstr>
      <vt:lpstr>Standaardontwerp</vt:lpstr>
      <vt:lpstr>1_Tijdelijk_bestand_Presentatie_IenM[1]</vt:lpstr>
      <vt:lpstr>1_Standaardontwerp</vt:lpstr>
      <vt:lpstr>Document</vt:lpstr>
      <vt:lpstr>Adobe Acrobat Document</vt:lpstr>
      <vt:lpstr>PowerPoint-presentatie</vt:lpstr>
      <vt:lpstr>PowerPoint-presentatie</vt:lpstr>
      <vt:lpstr>Gewasbescherming buiten de landbouw  stand van zaken regelgeving  </vt:lpstr>
      <vt:lpstr>Stand van zaken regelgeving</vt:lpstr>
      <vt:lpstr>Wat zegt de wet?</vt:lpstr>
      <vt:lpstr>Gewasbeschermingsmiddelen met laag risico?</vt:lpstr>
      <vt:lpstr>Gebruik glyfosaat in onkruidbestrijding?</vt:lpstr>
      <vt:lpstr>Toezicht NVWA</vt:lpstr>
      <vt:lpstr>PowerPoint-presentatie</vt:lpstr>
      <vt:lpstr>PowerPoint-presentatie</vt:lpstr>
      <vt:lpstr>STAND VAN ZAKEN?</vt:lpstr>
      <vt:lpstr>WAT ZIJN VERHARDINGEN?</vt:lpstr>
      <vt:lpstr>WAT IS ONKRUID?</vt:lpstr>
      <vt:lpstr>OVERWEEG VOOR U BEGINT</vt:lpstr>
      <vt:lpstr>PowerPoint-presentatie</vt:lpstr>
      <vt:lpstr>PowerPoint-presentatie</vt:lpstr>
      <vt:lpstr>PowerPoint-presentatie</vt:lpstr>
      <vt:lpstr>ONKRUIDGROEI</vt:lpstr>
      <vt:lpstr>KENNIS EN  ERVARING</vt:lpstr>
      <vt:lpstr>ONKRUIDBESTRIJDINGSMETHODEN</vt:lpstr>
      <vt:lpstr>VOORSCHRIJVEN VAN METHODEN</vt:lpstr>
      <vt:lpstr>BEELDCRITERIA VEGEN IN BESTEK</vt:lpstr>
      <vt:lpstr>BEHEER HARDE GRASKANTEN</vt:lpstr>
      <vt:lpstr>BEHEER BOOMSPIEGELS</vt:lpstr>
      <vt:lpstr>OBSTAKELDICHTHEID</vt:lpstr>
      <vt:lpstr>ONKRUIDWERENDE INRICHTING</vt:lpstr>
      <vt:lpstr>VOOR WAT BETREFT DE KOSTEN </vt:lpstr>
      <vt:lpstr>LET OP DE KOSTEN</vt:lpstr>
      <vt:lpstr>KLIMAAT</vt:lpstr>
      <vt:lpstr>GEZAMENLIJK AANBESTEDEN?</vt:lpstr>
      <vt:lpstr>SANCTIES IN HET BESTEK?</vt:lpstr>
      <vt:lpstr>DIRECTIEVOERING/TOEZICHT</vt:lpstr>
      <vt:lpstr>KWALITEITSBORGING IN BESTEK</vt:lpstr>
      <vt:lpstr>KWALITEITSCONTROLE</vt:lpstr>
      <vt:lpstr>KWALITEITCONTROLE + BORGING</vt:lpstr>
      <vt:lpstr>Hoe werkt het?</vt:lpstr>
      <vt:lpstr>Filter toont de taken</vt:lpstr>
      <vt:lpstr>Registratie van beheer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Omvang Schoon Water Brabant in grondwatergebieden 2016</vt:lpstr>
      <vt:lpstr>Praktijkvoorbeelden Eindhoven</vt:lpstr>
      <vt:lpstr>Praktijkvoorbeelden Eindhoven: simpel</vt:lpstr>
      <vt:lpstr>Interview  gemeente Katwijk en aannemer</vt:lpstr>
      <vt:lpstr>Milieu-effecten chemisch en chemievrije technieken voor onkruidbestrijding op verharding</vt:lpstr>
      <vt:lpstr>Infobron: Schoon Water Forum</vt:lpstr>
      <vt:lpstr>PowerPoint-presentatie</vt:lpstr>
      <vt:lpstr>Tipkaarten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Anneloes Voorberg</dc:creator>
  <cp:lastModifiedBy>Anneloes Voorberg</cp:lastModifiedBy>
  <cp:revision>26</cp:revision>
  <dcterms:created xsi:type="dcterms:W3CDTF">2016-10-03T13:02:51Z</dcterms:created>
  <dcterms:modified xsi:type="dcterms:W3CDTF">2016-11-02T11:52:42Z</dcterms:modified>
</cp:coreProperties>
</file>